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4" d="100"/>
          <a:sy n="94" d="100"/>
        </p:scale>
        <p:origin x="211" y="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39EF69-0E82-426F-8636-84A25DA32755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3E6069-C2C0-41AC-9908-8CBFC19F45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103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3E6069-C2C0-41AC-9908-8CBFC19F456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985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c_facility_dar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2F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698480" cy="73152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3400" b="1" dirty="0" err="1">
                <a:solidFill>
                  <a:srgbClr val="FFFFFF"/>
                </a:solidFill>
                <a:latin typeface="Noto Sans Arabic"/>
              </a:rPr>
              <a:t>مجتمع</a:t>
            </a:r>
            <a:r>
              <a:rPr sz="3400" b="1" dirty="0">
                <a:solidFill>
                  <a:srgbClr val="FFFFFF"/>
                </a:solidFill>
                <a:latin typeface="Noto Sans Arabic"/>
              </a:rPr>
              <a:t> </a:t>
            </a:r>
            <a:r>
              <a:rPr sz="3400" b="1" dirty="0" err="1">
                <a:solidFill>
                  <a:srgbClr val="FFFFFF"/>
                </a:solidFill>
                <a:latin typeface="Noto Sans Arabic"/>
              </a:rPr>
              <a:t>پایتخت</a:t>
            </a:r>
            <a:r>
              <a:rPr sz="3400" b="1" dirty="0">
                <a:solidFill>
                  <a:srgbClr val="FFFFFF"/>
                </a:solidFill>
                <a:latin typeface="Noto Sans Arabic"/>
              </a:rPr>
              <a:t> </a:t>
            </a:r>
            <a:r>
              <a:rPr sz="3400" b="1" dirty="0" err="1">
                <a:solidFill>
                  <a:srgbClr val="FFFFFF"/>
                </a:solidFill>
                <a:latin typeface="Noto Sans Arabic"/>
              </a:rPr>
              <a:t>فولاد</a:t>
            </a:r>
            <a:endParaRPr sz="3400" b="1" dirty="0">
              <a:solidFill>
                <a:srgbClr val="FFFFFF"/>
              </a:solidFill>
              <a:latin typeface="Noto Sans Arabic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7240" y="2121408"/>
            <a:ext cx="10698480" cy="475488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/>
            <a:r>
              <a:rPr sz="1800" b="1" dirty="0">
                <a:solidFill>
                  <a:srgbClr val="E0E8F2"/>
                </a:solidFill>
                <a:latin typeface="Noto Sans Arabic"/>
              </a:rPr>
              <a:t>PAYTAKHT STEEL COMPLEX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18914" y="2928485"/>
            <a:ext cx="4125286" cy="763286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 rtl="1"/>
            <a:r>
              <a:rPr sz="2000" b="0" dirty="0" err="1">
                <a:solidFill>
                  <a:srgbClr val="FFFFFF"/>
                </a:solidFill>
                <a:latin typeface="Noto Sans Arabic"/>
              </a:rPr>
              <a:t>فابریکه</a:t>
            </a:r>
            <a:r>
              <a:rPr sz="2000" b="0" dirty="0">
                <a:solidFill>
                  <a:srgbClr val="FFFFFF"/>
                </a:solidFill>
                <a:latin typeface="Noto Sans Arabic"/>
              </a:rPr>
              <a:t> </a:t>
            </a:r>
            <a:r>
              <a:rPr sz="2000" b="0" dirty="0" err="1">
                <a:solidFill>
                  <a:srgbClr val="FFFFFF"/>
                </a:solidFill>
                <a:latin typeface="Noto Sans Arabic"/>
              </a:rPr>
              <a:t>ذوب</a:t>
            </a:r>
            <a:r>
              <a:rPr sz="2000" b="0" dirty="0">
                <a:solidFill>
                  <a:srgbClr val="FFFFFF"/>
                </a:solidFill>
                <a:latin typeface="Noto Sans Arabic"/>
              </a:rPr>
              <a:t> </a:t>
            </a:r>
            <a:r>
              <a:rPr sz="2000" b="0" dirty="0" err="1">
                <a:solidFill>
                  <a:srgbClr val="FFFFFF"/>
                </a:solidFill>
                <a:latin typeface="Noto Sans Arabic"/>
              </a:rPr>
              <a:t>آهن</a:t>
            </a:r>
            <a:r>
              <a:rPr sz="2000" b="0" dirty="0">
                <a:solidFill>
                  <a:srgbClr val="FFFFFF"/>
                </a:solidFill>
                <a:latin typeface="Noto Sans Arabic"/>
              </a:rPr>
              <a:t> و </a:t>
            </a:r>
            <a:r>
              <a:rPr sz="2000" b="0" dirty="0" err="1">
                <a:solidFill>
                  <a:srgbClr val="FFFFFF"/>
                </a:solidFill>
                <a:latin typeface="Noto Sans Arabic"/>
              </a:rPr>
              <a:t>تولید</a:t>
            </a:r>
            <a:r>
              <a:rPr sz="2000" b="0" dirty="0">
                <a:solidFill>
                  <a:srgbClr val="FFFFFF"/>
                </a:solidFill>
                <a:latin typeface="Noto Sans Arabic"/>
              </a:rPr>
              <a:t> </a:t>
            </a:r>
            <a:r>
              <a:rPr sz="2000" b="0" dirty="0" err="1">
                <a:solidFill>
                  <a:srgbClr val="FFFFFF"/>
                </a:solidFill>
                <a:latin typeface="Noto Sans Arabic"/>
              </a:rPr>
              <a:t>محصولات</a:t>
            </a:r>
            <a:r>
              <a:rPr sz="2000" b="0" dirty="0">
                <a:solidFill>
                  <a:srgbClr val="FFFFFF"/>
                </a:solidFill>
                <a:latin typeface="Noto Sans Arabic"/>
              </a:rPr>
              <a:t> </a:t>
            </a:r>
            <a:r>
              <a:rPr sz="2000" b="0" dirty="0" err="1">
                <a:solidFill>
                  <a:srgbClr val="FFFFFF"/>
                </a:solidFill>
                <a:latin typeface="Noto Sans Arabic"/>
              </a:rPr>
              <a:t>فولادی</a:t>
            </a:r>
            <a:r>
              <a:rPr sz="2000" b="0" dirty="0">
                <a:solidFill>
                  <a:srgbClr val="FFFFFF"/>
                </a:solidFill>
                <a:latin typeface="Noto Sans Arabic"/>
              </a:rPr>
              <a:t>
</a:t>
            </a:r>
            <a:r>
              <a:rPr lang="prs-AF" sz="2000" dirty="0" smtClean="0">
                <a:solidFill>
                  <a:srgbClr val="FFFFFF"/>
                </a:solidFill>
                <a:latin typeface="Noto Sans Arabic"/>
              </a:rPr>
              <a:t>سمنگان </a:t>
            </a:r>
            <a:r>
              <a:rPr sz="2000" b="0" dirty="0" smtClean="0">
                <a:solidFill>
                  <a:srgbClr val="FFFFFF"/>
                </a:solidFill>
                <a:latin typeface="Noto Sans Arabic"/>
              </a:rPr>
              <a:t>، </a:t>
            </a:r>
            <a:r>
              <a:rPr sz="2000" b="0" dirty="0" err="1">
                <a:solidFill>
                  <a:srgbClr val="FFFFFF"/>
                </a:solidFill>
                <a:latin typeface="Noto Sans Arabic"/>
              </a:rPr>
              <a:t>افغانستان</a:t>
            </a:r>
            <a:endParaRPr sz="2000" b="0" dirty="0">
              <a:solidFill>
                <a:srgbClr val="FFFFFF"/>
              </a:solidFill>
              <a:latin typeface="Noto Sans Arabic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789" y="5728293"/>
            <a:ext cx="10600870" cy="777240"/>
          </a:xfrm>
          <a:prstGeom prst="rect">
            <a:avLst/>
          </a:prstGeom>
          <a:solidFill>
            <a:srgbClr val="122F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-464753" y="3794694"/>
            <a:ext cx="10698480" cy="310896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1300" b="0" dirty="0" err="1">
                <a:solidFill>
                  <a:srgbClr val="FFFFFF"/>
                </a:solidFill>
                <a:latin typeface="Noto Sans Arabic"/>
              </a:rPr>
              <a:t>معرفی</a:t>
            </a:r>
            <a:r>
              <a:rPr sz="1300" b="0" dirty="0">
                <a:solidFill>
                  <a:srgbClr val="FFFFFF"/>
                </a:solidFill>
                <a:latin typeface="Noto Sans Arabic"/>
              </a:rPr>
              <a:t>، </a:t>
            </a:r>
            <a:r>
              <a:rPr sz="1300" b="0" dirty="0" err="1">
                <a:solidFill>
                  <a:srgbClr val="FFFFFF"/>
                </a:solidFill>
                <a:latin typeface="Noto Sans Arabic"/>
              </a:rPr>
              <a:t>ظرفیت</a:t>
            </a:r>
            <a:r>
              <a:rPr sz="1300" b="0" dirty="0">
                <a:solidFill>
                  <a:srgbClr val="FFFFFF"/>
                </a:solidFill>
                <a:latin typeface="Noto Sans Arabic"/>
              </a:rPr>
              <a:t> </a:t>
            </a:r>
            <a:r>
              <a:rPr sz="1300" b="0" dirty="0" err="1">
                <a:solidFill>
                  <a:srgbClr val="FFFFFF"/>
                </a:solidFill>
                <a:latin typeface="Noto Sans Arabic"/>
              </a:rPr>
              <a:t>تولید</a:t>
            </a:r>
            <a:r>
              <a:rPr sz="1300" b="0" dirty="0">
                <a:solidFill>
                  <a:srgbClr val="FFFFFF"/>
                </a:solidFill>
                <a:latin typeface="Noto Sans Arabic"/>
              </a:rPr>
              <a:t>، </a:t>
            </a:r>
            <a:r>
              <a:rPr sz="1300" b="0" dirty="0" err="1">
                <a:solidFill>
                  <a:srgbClr val="FFFFFF"/>
                </a:solidFill>
                <a:latin typeface="Noto Sans Arabic"/>
              </a:rPr>
              <a:t>اهداف</a:t>
            </a:r>
            <a:r>
              <a:rPr sz="1300" b="0" dirty="0">
                <a:solidFill>
                  <a:srgbClr val="FFFFFF"/>
                </a:solidFill>
                <a:latin typeface="Noto Sans Arabic"/>
              </a:rPr>
              <a:t> </a:t>
            </a:r>
            <a:r>
              <a:rPr sz="1300" b="0" dirty="0" err="1">
                <a:solidFill>
                  <a:srgbClr val="FFFFFF"/>
                </a:solidFill>
                <a:latin typeface="Noto Sans Arabic"/>
              </a:rPr>
              <a:t>توسعه</a:t>
            </a:r>
            <a:r>
              <a:rPr sz="1300" b="0" dirty="0">
                <a:solidFill>
                  <a:srgbClr val="FFFFFF"/>
                </a:solidFill>
                <a:latin typeface="Noto Sans Arabic"/>
              </a:rPr>
              <a:t> و </a:t>
            </a:r>
            <a:r>
              <a:rPr sz="1300" b="0" dirty="0" err="1">
                <a:solidFill>
                  <a:srgbClr val="FFFFFF"/>
                </a:solidFill>
                <a:latin typeface="Noto Sans Arabic"/>
              </a:rPr>
              <a:t>برنامه‌های</a:t>
            </a:r>
            <a:r>
              <a:rPr sz="1300" b="0" dirty="0">
                <a:solidFill>
                  <a:srgbClr val="FFFFFF"/>
                </a:solidFill>
                <a:latin typeface="Noto Sans Arabic"/>
              </a:rPr>
              <a:t> </a:t>
            </a:r>
            <a:r>
              <a:rPr sz="1300" b="0" dirty="0" err="1">
                <a:solidFill>
                  <a:srgbClr val="FFFFFF"/>
                </a:solidFill>
                <a:latin typeface="Noto Sans Arabic"/>
              </a:rPr>
              <a:t>رشد</a:t>
            </a:r>
            <a:endParaRPr sz="1300" b="0" dirty="0">
              <a:solidFill>
                <a:srgbClr val="FFFFFF"/>
              </a:solidFill>
              <a:latin typeface="Noto Sans Arabic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89920" y="6225457"/>
            <a:ext cx="640080" cy="332399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lang="prs-AF" sz="1200" b="1" dirty="0" smtClean="0">
                <a:solidFill>
                  <a:srgbClr val="C29140"/>
                </a:solidFill>
                <a:latin typeface="Noto Sans Arabic"/>
              </a:rPr>
              <a:t>۱۴۰۵</a:t>
            </a:r>
            <a:endParaRPr sz="1200" b="1" dirty="0">
              <a:solidFill>
                <a:srgbClr val="C29140"/>
              </a:solidFill>
              <a:latin typeface="Noto Sans Arabic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66658" y="311741"/>
            <a:ext cx="4125286" cy="455509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 rtl="1"/>
            <a:r>
              <a:rPr lang="prs-AF" sz="2000" b="0" dirty="0" smtClean="0">
                <a:solidFill>
                  <a:srgbClr val="FFFFFF"/>
                </a:solidFill>
                <a:latin typeface="Noto Sans Arabic"/>
              </a:rPr>
              <a:t>بسم الله الرحمن الرحیم</a:t>
            </a:r>
            <a:endParaRPr sz="2000" b="0" dirty="0">
              <a:solidFill>
                <a:srgbClr val="FFFFFF"/>
              </a:solidFill>
              <a:latin typeface="Noto Sans Arabic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46" y="539495"/>
            <a:ext cx="5687648" cy="545812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82998" y="5962700"/>
            <a:ext cx="4125286" cy="57862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 rtl="1"/>
            <a:r>
              <a:rPr lang="prs-AF" sz="2800" b="1" dirty="0" smtClean="0">
                <a:solidFill>
                  <a:srgbClr val="FFFFFF"/>
                </a:solidFill>
                <a:latin typeface="Noto Sans Arabic"/>
              </a:rPr>
              <a:t>افتخار فولاد افغانستان </a:t>
            </a:r>
            <a:endParaRPr sz="2800" b="1" dirty="0">
              <a:solidFill>
                <a:srgbClr val="FFFFFF"/>
              </a:solidFill>
              <a:latin typeface="Noto Sans Arab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B5B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2700" b="1">
                <a:solidFill>
                  <a:srgbClr val="122F52"/>
                </a:solidFill>
                <a:latin typeface="Noto Sans Arabic"/>
              </a:rPr>
              <a:t>معرفی مجتمع پایتخت فولاد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32688"/>
            <a:ext cx="10972800" cy="384048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1250" b="0">
                <a:solidFill>
                  <a:srgbClr val="596879"/>
                </a:solidFill>
                <a:latin typeface="Noto Sans Arabic"/>
              </a:rPr>
              <a:t>یکی از بزرگترین فابریکه‌های افغانستان در صنعت ذوب آهن‌آلات</a:t>
            </a:r>
          </a:p>
        </p:txBody>
      </p:sp>
      <p:pic>
        <p:nvPicPr>
          <p:cNvPr id="5" name="Picture 4" descr="psc_facilit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417320"/>
            <a:ext cx="4754880" cy="208483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23560" y="1417320"/>
            <a:ext cx="5897880" cy="1275734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r" rtl="1">
              <a:lnSpc>
                <a:spcPct val="105000"/>
              </a:lnSpc>
              <a:spcAft>
                <a:spcPts val="400"/>
              </a:spcAft>
            </a:pPr>
            <a:r>
              <a:rPr sz="1650" b="1" dirty="0">
                <a:solidFill>
                  <a:srgbClr val="2B5B96"/>
                </a:solidFill>
                <a:latin typeface="Noto Sans Arabic"/>
              </a:rPr>
              <a:t>• </a:t>
            </a:r>
            <a:r>
              <a:rPr sz="1650" b="0" dirty="0" err="1">
                <a:solidFill>
                  <a:srgbClr val="202832"/>
                </a:solidFill>
                <a:latin typeface="Noto Sans Arabic"/>
              </a:rPr>
              <a:t>تأسیس</a:t>
            </a:r>
            <a:r>
              <a:rPr sz="16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650" b="0" dirty="0" err="1">
                <a:solidFill>
                  <a:srgbClr val="202832"/>
                </a:solidFill>
                <a:latin typeface="Noto Sans Arabic"/>
              </a:rPr>
              <a:t>در</a:t>
            </a:r>
            <a:r>
              <a:rPr sz="16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650" b="0" dirty="0" err="1">
                <a:solidFill>
                  <a:srgbClr val="202832"/>
                </a:solidFill>
                <a:latin typeface="Noto Sans Arabic"/>
              </a:rPr>
              <a:t>سال</a:t>
            </a:r>
            <a:r>
              <a:rPr sz="1650" b="0" dirty="0">
                <a:solidFill>
                  <a:srgbClr val="202832"/>
                </a:solidFill>
                <a:latin typeface="Noto Sans Arabic"/>
              </a:rPr>
              <a:t> ۱۴۰۳ </a:t>
            </a:r>
            <a:r>
              <a:rPr sz="1650" b="0" dirty="0" err="1">
                <a:solidFill>
                  <a:srgbClr val="202832"/>
                </a:solidFill>
                <a:latin typeface="Noto Sans Arabic"/>
              </a:rPr>
              <a:t>با</a:t>
            </a:r>
            <a:r>
              <a:rPr sz="16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650" b="0" dirty="0" err="1">
                <a:solidFill>
                  <a:srgbClr val="202832"/>
                </a:solidFill>
                <a:latin typeface="Noto Sans Arabic"/>
              </a:rPr>
              <a:t>هدف</a:t>
            </a:r>
            <a:r>
              <a:rPr sz="16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650" b="0" dirty="0" err="1">
                <a:solidFill>
                  <a:srgbClr val="202832"/>
                </a:solidFill>
                <a:latin typeface="Noto Sans Arabic"/>
              </a:rPr>
              <a:t>رشد</a:t>
            </a:r>
            <a:r>
              <a:rPr sz="16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650" b="0" dirty="0" err="1">
                <a:solidFill>
                  <a:srgbClr val="202832"/>
                </a:solidFill>
                <a:latin typeface="Noto Sans Arabic"/>
              </a:rPr>
              <a:t>اقتصادی</a:t>
            </a:r>
            <a:r>
              <a:rPr sz="1650" b="0" dirty="0">
                <a:solidFill>
                  <a:srgbClr val="202832"/>
                </a:solidFill>
                <a:latin typeface="Noto Sans Arabic"/>
              </a:rPr>
              <a:t> و </a:t>
            </a:r>
            <a:r>
              <a:rPr sz="1650" b="0" dirty="0" err="1">
                <a:solidFill>
                  <a:srgbClr val="202832"/>
                </a:solidFill>
                <a:latin typeface="Noto Sans Arabic"/>
              </a:rPr>
              <a:t>خودکفایی</a:t>
            </a:r>
            <a:r>
              <a:rPr sz="16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650" b="0" dirty="0" err="1">
                <a:solidFill>
                  <a:srgbClr val="202832"/>
                </a:solidFill>
                <a:latin typeface="Noto Sans Arabic"/>
              </a:rPr>
              <a:t>کشور</a:t>
            </a:r>
            <a:endParaRPr sz="1650" b="0" dirty="0">
              <a:solidFill>
                <a:srgbClr val="202832"/>
              </a:solidFill>
              <a:latin typeface="Noto Sans Arabic"/>
            </a:endParaRPr>
          </a:p>
          <a:p>
            <a:pPr algn="r" rtl="1">
              <a:lnSpc>
                <a:spcPct val="105000"/>
              </a:lnSpc>
              <a:spcAft>
                <a:spcPts val="400"/>
              </a:spcAft>
            </a:pPr>
            <a:r>
              <a:rPr sz="1650" b="1" dirty="0">
                <a:solidFill>
                  <a:srgbClr val="2B5B96"/>
                </a:solidFill>
                <a:latin typeface="Noto Sans Arabic"/>
              </a:rPr>
              <a:t>• </a:t>
            </a:r>
            <a:r>
              <a:rPr sz="1650" b="0" dirty="0" err="1">
                <a:solidFill>
                  <a:srgbClr val="202832"/>
                </a:solidFill>
                <a:latin typeface="Noto Sans Arabic"/>
              </a:rPr>
              <a:t>کاهش</a:t>
            </a:r>
            <a:r>
              <a:rPr sz="16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650" b="0" dirty="0" err="1">
                <a:solidFill>
                  <a:srgbClr val="202832"/>
                </a:solidFill>
                <a:latin typeface="Noto Sans Arabic"/>
              </a:rPr>
              <a:t>واردات</a:t>
            </a:r>
            <a:r>
              <a:rPr sz="16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650" b="0" dirty="0" err="1">
                <a:solidFill>
                  <a:srgbClr val="202832"/>
                </a:solidFill>
                <a:latin typeface="Noto Sans Arabic"/>
              </a:rPr>
              <a:t>سیخ</a:t>
            </a:r>
            <a:r>
              <a:rPr sz="16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650" b="0" dirty="0" err="1">
                <a:solidFill>
                  <a:srgbClr val="202832"/>
                </a:solidFill>
                <a:latin typeface="Noto Sans Arabic"/>
              </a:rPr>
              <a:t>گول</a:t>
            </a:r>
            <a:r>
              <a:rPr sz="1650" b="0" dirty="0">
                <a:solidFill>
                  <a:srgbClr val="202832"/>
                </a:solidFill>
                <a:latin typeface="Noto Sans Arabic"/>
              </a:rPr>
              <a:t> و </a:t>
            </a:r>
            <a:r>
              <a:rPr sz="1650" b="0" dirty="0" err="1">
                <a:solidFill>
                  <a:srgbClr val="202832"/>
                </a:solidFill>
                <a:latin typeface="Noto Sans Arabic"/>
              </a:rPr>
              <a:t>سایر</a:t>
            </a:r>
            <a:r>
              <a:rPr sz="16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650" b="0" dirty="0" err="1">
                <a:solidFill>
                  <a:srgbClr val="202832"/>
                </a:solidFill>
                <a:latin typeface="Noto Sans Arabic"/>
              </a:rPr>
              <a:t>آهن‌آلات</a:t>
            </a:r>
            <a:endParaRPr sz="1650" b="0" dirty="0">
              <a:solidFill>
                <a:srgbClr val="202832"/>
              </a:solidFill>
              <a:latin typeface="Noto Sans Arabic"/>
            </a:endParaRPr>
          </a:p>
          <a:p>
            <a:pPr algn="r" rtl="1">
              <a:lnSpc>
                <a:spcPct val="105000"/>
              </a:lnSpc>
              <a:spcAft>
                <a:spcPts val="400"/>
              </a:spcAft>
            </a:pPr>
            <a:r>
              <a:rPr sz="1650" b="1" dirty="0">
                <a:solidFill>
                  <a:srgbClr val="2B5B96"/>
                </a:solidFill>
                <a:latin typeface="Noto Sans Arabic"/>
              </a:rPr>
              <a:t>• </a:t>
            </a:r>
            <a:r>
              <a:rPr sz="1650" b="0" dirty="0">
                <a:solidFill>
                  <a:srgbClr val="202832"/>
                </a:solidFill>
                <a:latin typeface="Noto Sans Arabic"/>
              </a:rPr>
              <a:t>ایجاد </a:t>
            </a:r>
            <a:r>
              <a:rPr sz="1650" b="0" dirty="0" err="1">
                <a:solidFill>
                  <a:srgbClr val="202832"/>
                </a:solidFill>
                <a:latin typeface="Noto Sans Arabic"/>
              </a:rPr>
              <a:t>فرصت‌های</a:t>
            </a:r>
            <a:r>
              <a:rPr sz="16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650" b="0" dirty="0" err="1">
                <a:solidFill>
                  <a:srgbClr val="202832"/>
                </a:solidFill>
                <a:latin typeface="Noto Sans Arabic"/>
              </a:rPr>
              <a:t>شغلی</a:t>
            </a:r>
            <a:r>
              <a:rPr sz="1650" b="0" dirty="0">
                <a:solidFill>
                  <a:srgbClr val="202832"/>
                </a:solidFill>
                <a:latin typeface="Noto Sans Arabic"/>
              </a:rPr>
              <a:t> و </a:t>
            </a:r>
            <a:r>
              <a:rPr sz="1650" b="0" dirty="0" err="1">
                <a:solidFill>
                  <a:srgbClr val="202832"/>
                </a:solidFill>
                <a:latin typeface="Noto Sans Arabic"/>
              </a:rPr>
              <a:t>توسعه</a:t>
            </a:r>
            <a:r>
              <a:rPr sz="16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650" b="0" dirty="0" err="1">
                <a:solidFill>
                  <a:srgbClr val="202832"/>
                </a:solidFill>
                <a:latin typeface="Noto Sans Arabic"/>
              </a:rPr>
              <a:t>صنعت</a:t>
            </a:r>
            <a:r>
              <a:rPr sz="16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650" b="0" dirty="0" err="1">
                <a:solidFill>
                  <a:srgbClr val="202832"/>
                </a:solidFill>
                <a:latin typeface="Noto Sans Arabic"/>
              </a:rPr>
              <a:t>فولاد</a:t>
            </a:r>
            <a:endParaRPr sz="1650" b="0" dirty="0">
              <a:solidFill>
                <a:srgbClr val="202832"/>
              </a:solidFill>
              <a:latin typeface="Noto Sans Arabic"/>
            </a:endParaRPr>
          </a:p>
          <a:p>
            <a:pPr algn="r" rtl="1">
              <a:lnSpc>
                <a:spcPct val="105000"/>
              </a:lnSpc>
              <a:spcAft>
                <a:spcPts val="400"/>
              </a:spcAft>
            </a:pPr>
            <a:r>
              <a:rPr sz="1650" b="1" dirty="0">
                <a:solidFill>
                  <a:srgbClr val="2B5B96"/>
                </a:solidFill>
                <a:latin typeface="Noto Sans Arabic"/>
              </a:rPr>
              <a:t>• </a:t>
            </a:r>
            <a:r>
              <a:rPr sz="1650" b="0" dirty="0" err="1">
                <a:solidFill>
                  <a:srgbClr val="202832"/>
                </a:solidFill>
                <a:latin typeface="Noto Sans Arabic"/>
              </a:rPr>
              <a:t>توسعه</a:t>
            </a:r>
            <a:r>
              <a:rPr sz="16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650" b="0" dirty="0" err="1">
                <a:solidFill>
                  <a:srgbClr val="202832"/>
                </a:solidFill>
                <a:latin typeface="Noto Sans Arabic"/>
              </a:rPr>
              <a:t>صادرات</a:t>
            </a:r>
            <a:r>
              <a:rPr sz="16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650" b="0" dirty="0" err="1">
                <a:solidFill>
                  <a:srgbClr val="202832"/>
                </a:solidFill>
                <a:latin typeface="Noto Sans Arabic"/>
              </a:rPr>
              <a:t>محصولات</a:t>
            </a:r>
            <a:r>
              <a:rPr sz="16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650" b="0" dirty="0" err="1">
                <a:solidFill>
                  <a:srgbClr val="202832"/>
                </a:solidFill>
                <a:latin typeface="Noto Sans Arabic"/>
              </a:rPr>
              <a:t>فولادی</a:t>
            </a:r>
            <a:r>
              <a:rPr sz="1650" b="0" dirty="0">
                <a:solidFill>
                  <a:srgbClr val="202832"/>
                </a:solidFill>
                <a:latin typeface="Noto Sans Arabic"/>
              </a:rPr>
              <a:t> و </a:t>
            </a:r>
            <a:r>
              <a:rPr sz="1650" b="0" dirty="0" err="1">
                <a:solidFill>
                  <a:srgbClr val="202832"/>
                </a:solidFill>
                <a:latin typeface="Noto Sans Arabic"/>
              </a:rPr>
              <a:t>کسب</a:t>
            </a:r>
            <a:r>
              <a:rPr sz="16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650" b="0" dirty="0" err="1">
                <a:solidFill>
                  <a:srgbClr val="202832"/>
                </a:solidFill>
                <a:latin typeface="Noto Sans Arabic"/>
              </a:rPr>
              <a:t>نتایج</a:t>
            </a:r>
            <a:r>
              <a:rPr sz="16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650" b="0" dirty="0" err="1">
                <a:solidFill>
                  <a:srgbClr val="202832"/>
                </a:solidFill>
                <a:latin typeface="Noto Sans Arabic"/>
              </a:rPr>
              <a:t>مطلوب</a:t>
            </a:r>
            <a:r>
              <a:rPr sz="16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650" b="0" dirty="0" err="1">
                <a:solidFill>
                  <a:srgbClr val="202832"/>
                </a:solidFill>
                <a:latin typeface="Noto Sans Arabic"/>
              </a:rPr>
              <a:t>تجارتی</a:t>
            </a:r>
            <a:endParaRPr sz="1650" b="0" dirty="0">
              <a:solidFill>
                <a:srgbClr val="202832"/>
              </a:solidFill>
              <a:latin typeface="Noto Sans Arabic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94360" y="3794760"/>
            <a:ext cx="342900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3922776"/>
            <a:ext cx="3154680" cy="34747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1600" b="1">
                <a:solidFill>
                  <a:srgbClr val="122F52"/>
                </a:solidFill>
                <a:latin typeface="Noto Sans Arabic"/>
              </a:rPr>
              <a:t>مساحت پروژه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4315968"/>
            <a:ext cx="3154680" cy="563231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 rtl="1"/>
            <a:r>
              <a:rPr sz="1350" b="0" dirty="0" err="1">
                <a:solidFill>
                  <a:srgbClr val="202832"/>
                </a:solidFill>
                <a:latin typeface="Noto Sans Arabic"/>
              </a:rPr>
              <a:t>حدود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۱٬۱۰۰٬۰۰۰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متر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مربع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
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ولایت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lang="prs-AF" sz="1350" b="0" dirty="0" smtClean="0">
                <a:solidFill>
                  <a:srgbClr val="202832"/>
                </a:solidFill>
                <a:latin typeface="Noto Sans Arabic"/>
              </a:rPr>
              <a:t>سمنکان ولسوالی خلم</a:t>
            </a:r>
            <a:endParaRPr sz="1350" b="0" dirty="0">
              <a:solidFill>
                <a:srgbClr val="202832"/>
              </a:solidFill>
              <a:latin typeface="Noto Sans Arabic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370832" y="3794760"/>
            <a:ext cx="342900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07992" y="3922776"/>
            <a:ext cx="3154680" cy="34747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1600" b="1">
                <a:solidFill>
                  <a:srgbClr val="122F52"/>
                </a:solidFill>
                <a:latin typeface="Noto Sans Arabic"/>
              </a:rPr>
              <a:t>اشتغال مستقیم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07992" y="4315968"/>
            <a:ext cx="3154680" cy="79552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 rtl="1"/>
            <a:r>
              <a:rPr sz="1350" b="0">
                <a:solidFill>
                  <a:srgbClr val="202832"/>
                </a:solidFill>
                <a:latin typeface="Noto Sans Arabic"/>
              </a:rPr>
              <a:t>حداقل ۵٬۰۰۰ نفر
در فابریکه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47304" y="3794760"/>
            <a:ext cx="342900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84464" y="3922776"/>
            <a:ext cx="3154680" cy="34747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1600" b="1">
                <a:solidFill>
                  <a:srgbClr val="122F52"/>
                </a:solidFill>
                <a:latin typeface="Noto Sans Arabic"/>
              </a:rPr>
              <a:t>اشتغال غیرمستقیم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84464" y="4315968"/>
            <a:ext cx="3154680" cy="79552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 rtl="1"/>
            <a:r>
              <a:rPr sz="1350" b="0">
                <a:solidFill>
                  <a:srgbClr val="202832"/>
                </a:solidFill>
                <a:latin typeface="Noto Sans Arabic"/>
              </a:rPr>
              <a:t>تا حدود ۱۰ برابر
اشتغال مستقیم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5504688"/>
            <a:ext cx="10835640" cy="56692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 rtl="1"/>
            <a:r>
              <a:rPr sz="1400" b="0" dirty="0" err="1">
                <a:solidFill>
                  <a:srgbClr val="202832"/>
                </a:solidFill>
                <a:latin typeface="Noto Sans Arabic"/>
              </a:rPr>
              <a:t>این</a:t>
            </a:r>
            <a:r>
              <a:rPr sz="140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400" b="0" dirty="0" err="1">
                <a:solidFill>
                  <a:srgbClr val="202832"/>
                </a:solidFill>
                <a:latin typeface="Noto Sans Arabic"/>
              </a:rPr>
              <a:t>مجموعه</a:t>
            </a:r>
            <a:r>
              <a:rPr sz="140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400" b="0" dirty="0" err="1">
                <a:solidFill>
                  <a:srgbClr val="202832"/>
                </a:solidFill>
                <a:latin typeface="Noto Sans Arabic"/>
              </a:rPr>
              <a:t>با</a:t>
            </a:r>
            <a:r>
              <a:rPr sz="140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400" b="0" dirty="0" err="1">
                <a:solidFill>
                  <a:srgbClr val="202832"/>
                </a:solidFill>
                <a:latin typeface="Noto Sans Arabic"/>
              </a:rPr>
              <a:t>تکیه</a:t>
            </a:r>
            <a:r>
              <a:rPr sz="140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400" b="0" dirty="0" err="1">
                <a:solidFill>
                  <a:srgbClr val="202832"/>
                </a:solidFill>
                <a:latin typeface="Noto Sans Arabic"/>
              </a:rPr>
              <a:t>بر</a:t>
            </a:r>
            <a:r>
              <a:rPr sz="140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400" b="0" dirty="0" err="1">
                <a:solidFill>
                  <a:srgbClr val="202832"/>
                </a:solidFill>
                <a:latin typeface="Noto Sans Arabic"/>
              </a:rPr>
              <a:t>بیش</a:t>
            </a:r>
            <a:r>
              <a:rPr sz="140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400" b="0" dirty="0" err="1">
                <a:solidFill>
                  <a:srgbClr val="202832"/>
                </a:solidFill>
                <a:latin typeface="Noto Sans Arabic"/>
              </a:rPr>
              <a:t>از</a:t>
            </a:r>
            <a:r>
              <a:rPr sz="140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400" b="0" dirty="0" err="1">
                <a:solidFill>
                  <a:srgbClr val="202832"/>
                </a:solidFill>
                <a:latin typeface="Noto Sans Arabic"/>
              </a:rPr>
              <a:t>یک</a:t>
            </a:r>
            <a:r>
              <a:rPr sz="140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400" b="0" dirty="0" err="1">
                <a:solidFill>
                  <a:srgbClr val="202832"/>
                </a:solidFill>
                <a:latin typeface="Noto Sans Arabic"/>
              </a:rPr>
              <a:t>دهه</a:t>
            </a:r>
            <a:r>
              <a:rPr sz="140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400" b="0" dirty="0" err="1">
                <a:solidFill>
                  <a:srgbClr val="202832"/>
                </a:solidFill>
                <a:latin typeface="Noto Sans Arabic"/>
              </a:rPr>
              <a:t>تجربه</a:t>
            </a:r>
            <a:r>
              <a:rPr sz="140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400" b="0" dirty="0" err="1">
                <a:solidFill>
                  <a:srgbClr val="202832"/>
                </a:solidFill>
                <a:latin typeface="Noto Sans Arabic"/>
              </a:rPr>
              <a:t>گروه</a:t>
            </a:r>
            <a:r>
              <a:rPr sz="140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400" b="0" dirty="0" err="1">
                <a:solidFill>
                  <a:srgbClr val="202832"/>
                </a:solidFill>
                <a:latin typeface="Noto Sans Arabic"/>
              </a:rPr>
              <a:t>مدیریتی</a:t>
            </a:r>
            <a:r>
              <a:rPr sz="140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400" b="0" dirty="0" err="1">
                <a:solidFill>
                  <a:srgbClr val="202832"/>
                </a:solidFill>
                <a:latin typeface="Noto Sans Arabic"/>
              </a:rPr>
              <a:t>در</a:t>
            </a:r>
            <a:r>
              <a:rPr sz="140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400" b="0" dirty="0" err="1">
                <a:solidFill>
                  <a:srgbClr val="202832"/>
                </a:solidFill>
                <a:latin typeface="Noto Sans Arabic"/>
              </a:rPr>
              <a:t>بازار</a:t>
            </a:r>
            <a:r>
              <a:rPr sz="140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400" b="0" dirty="0" err="1">
                <a:solidFill>
                  <a:srgbClr val="202832"/>
                </a:solidFill>
                <a:latin typeface="Noto Sans Arabic"/>
              </a:rPr>
              <a:t>آهن‌آلات</a:t>
            </a:r>
            <a:r>
              <a:rPr sz="140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400" b="0" dirty="0" err="1">
                <a:solidFill>
                  <a:srgbClr val="202832"/>
                </a:solidFill>
                <a:latin typeface="Noto Sans Arabic"/>
              </a:rPr>
              <a:t>افغانستان</a:t>
            </a:r>
            <a:r>
              <a:rPr sz="1400" b="0" dirty="0">
                <a:solidFill>
                  <a:srgbClr val="202832"/>
                </a:solidFill>
                <a:latin typeface="Noto Sans Arabic"/>
              </a:rPr>
              <a:t>، </a:t>
            </a:r>
            <a:r>
              <a:rPr sz="1400" b="0" dirty="0" err="1">
                <a:solidFill>
                  <a:srgbClr val="202832"/>
                </a:solidFill>
                <a:latin typeface="Noto Sans Arabic"/>
              </a:rPr>
              <a:t>به‌عنوان</a:t>
            </a:r>
            <a:r>
              <a:rPr sz="140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400" b="0" dirty="0" err="1">
                <a:solidFill>
                  <a:srgbClr val="202832"/>
                </a:solidFill>
                <a:latin typeface="Noto Sans Arabic"/>
              </a:rPr>
              <a:t>یک</a:t>
            </a:r>
            <a:r>
              <a:rPr sz="140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400" b="0" dirty="0" err="1">
                <a:solidFill>
                  <a:srgbClr val="202832"/>
                </a:solidFill>
                <a:latin typeface="Noto Sans Arabic"/>
              </a:rPr>
              <a:t>صنعت</a:t>
            </a:r>
            <a:r>
              <a:rPr sz="140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400" b="0" dirty="0" err="1">
                <a:solidFill>
                  <a:srgbClr val="202832"/>
                </a:solidFill>
                <a:latin typeface="Noto Sans Arabic"/>
              </a:rPr>
              <a:t>تولیدی</a:t>
            </a:r>
            <a:r>
              <a:rPr sz="140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400" b="0" dirty="0" err="1">
                <a:solidFill>
                  <a:srgbClr val="202832"/>
                </a:solidFill>
                <a:latin typeface="Noto Sans Arabic"/>
              </a:rPr>
              <a:t>مهم</a:t>
            </a:r>
            <a:r>
              <a:rPr sz="1400" b="0" dirty="0">
                <a:solidFill>
                  <a:srgbClr val="202832"/>
                </a:solidFill>
                <a:latin typeface="Noto Sans Arabic"/>
              </a:rPr>
              <a:t>، </a:t>
            </a:r>
            <a:r>
              <a:rPr sz="1400" b="0" dirty="0" err="1">
                <a:solidFill>
                  <a:srgbClr val="202832"/>
                </a:solidFill>
                <a:latin typeface="Noto Sans Arabic"/>
              </a:rPr>
              <a:t>فرصت‌های</a:t>
            </a:r>
            <a:r>
              <a:rPr sz="140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400" b="0" dirty="0" err="1">
                <a:solidFill>
                  <a:srgbClr val="202832"/>
                </a:solidFill>
                <a:latin typeface="Noto Sans Arabic"/>
              </a:rPr>
              <a:t>شغلی</a:t>
            </a:r>
            <a:r>
              <a:rPr sz="140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400" b="0" dirty="0" err="1">
                <a:solidFill>
                  <a:srgbClr val="202832"/>
                </a:solidFill>
                <a:latin typeface="Noto Sans Arabic"/>
              </a:rPr>
              <a:t>قابل‌توجهی</a:t>
            </a:r>
            <a:r>
              <a:rPr sz="1400" b="0" dirty="0">
                <a:solidFill>
                  <a:srgbClr val="202832"/>
                </a:solidFill>
                <a:latin typeface="Noto Sans Arabic"/>
              </a:rPr>
              <a:t> ایجاد </a:t>
            </a:r>
            <a:r>
              <a:rPr sz="1400" b="0" dirty="0" err="1">
                <a:solidFill>
                  <a:srgbClr val="202832"/>
                </a:solidFill>
                <a:latin typeface="Noto Sans Arabic"/>
              </a:rPr>
              <a:t>کرده</a:t>
            </a:r>
            <a:r>
              <a:rPr sz="140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400" b="0" dirty="0" err="1">
                <a:solidFill>
                  <a:srgbClr val="202832"/>
                </a:solidFill>
                <a:latin typeface="Noto Sans Arabic"/>
              </a:rPr>
              <a:t>است</a:t>
            </a:r>
            <a:r>
              <a:rPr sz="1400" b="0" dirty="0">
                <a:solidFill>
                  <a:srgbClr val="202832"/>
                </a:solidFill>
                <a:latin typeface="Noto Sans Arabic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437376"/>
            <a:ext cx="3657600" cy="201168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850" b="0">
                <a:solidFill>
                  <a:srgbClr val="596879"/>
                </a:solidFill>
                <a:latin typeface="Noto Sans Arabic"/>
              </a:rPr>
              <a:t>Paytakht Steel Complex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81360" y="6409944"/>
            <a:ext cx="731520" cy="25603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/>
            <a:r>
              <a:rPr sz="900" b="1">
                <a:solidFill>
                  <a:srgbClr val="596879"/>
                </a:solidFill>
                <a:latin typeface="Noto Sans Arabic"/>
              </a:rPr>
              <a:t>02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383" y="347472"/>
            <a:ext cx="1105803" cy="106117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274" y="5980175"/>
            <a:ext cx="4831872" cy="8068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B5B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2700" b="1">
                <a:solidFill>
                  <a:srgbClr val="122F52"/>
                </a:solidFill>
                <a:latin typeface="Noto Sans Arabic"/>
              </a:rPr>
              <a:t>خلاصه اجرایی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32688"/>
            <a:ext cx="10972800" cy="384048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1250" b="0">
                <a:solidFill>
                  <a:srgbClr val="596879"/>
                </a:solidFill>
                <a:latin typeface="Noto Sans Arabic"/>
              </a:rPr>
              <a:t>ظرفیت تولید، سرمایه‌گذاری و مسیر توسعه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3337560" cy="1325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1545336"/>
            <a:ext cx="3063240" cy="34747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1600" b="1" dirty="0" err="1">
                <a:solidFill>
                  <a:srgbClr val="122F52"/>
                </a:solidFill>
                <a:latin typeface="Noto Sans Arabic"/>
              </a:rPr>
              <a:t>ظرفیت</a:t>
            </a:r>
            <a:r>
              <a:rPr sz="1600" b="1" dirty="0">
                <a:solidFill>
                  <a:srgbClr val="122F52"/>
                </a:solidFill>
                <a:latin typeface="Noto Sans Arabic"/>
              </a:rPr>
              <a:t> </a:t>
            </a:r>
            <a:r>
              <a:rPr sz="1600" b="1" dirty="0" err="1">
                <a:solidFill>
                  <a:srgbClr val="122F52"/>
                </a:solidFill>
                <a:latin typeface="Noto Sans Arabic"/>
              </a:rPr>
              <a:t>تولید</a:t>
            </a:r>
            <a:r>
              <a:rPr sz="1600" b="1" dirty="0">
                <a:solidFill>
                  <a:srgbClr val="122F52"/>
                </a:solidFill>
                <a:latin typeface="Noto Sans Arabic"/>
              </a:rPr>
              <a:t> </a:t>
            </a:r>
            <a:r>
              <a:rPr sz="1600" b="1" dirty="0" err="1">
                <a:solidFill>
                  <a:srgbClr val="122F52"/>
                </a:solidFill>
                <a:latin typeface="Noto Sans Arabic"/>
              </a:rPr>
              <a:t>فعلی</a:t>
            </a:r>
            <a:endParaRPr sz="1600" b="1" dirty="0">
              <a:solidFill>
                <a:srgbClr val="122F52"/>
              </a:solidFill>
              <a:latin typeface="Noto Sans Arabic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7240" y="1938528"/>
            <a:ext cx="3063240" cy="563231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 rtl="1"/>
            <a:r>
              <a:rPr sz="1350" b="0" smtClean="0">
                <a:solidFill>
                  <a:srgbClr val="202832"/>
                </a:solidFill>
                <a:latin typeface="Noto Sans Arabic"/>
              </a:rPr>
              <a:t>۱۵۰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تن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در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ساعت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
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سیخ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گول</a:t>
            </a:r>
            <a:endParaRPr sz="1350" b="0" dirty="0">
              <a:solidFill>
                <a:srgbClr val="202832"/>
              </a:solidFill>
              <a:latin typeface="Noto Sans Arabic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416552" y="1417320"/>
            <a:ext cx="3337560" cy="1325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553712" y="1545336"/>
            <a:ext cx="3063240" cy="34747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1600" b="1" dirty="0" err="1">
                <a:solidFill>
                  <a:srgbClr val="122F52"/>
                </a:solidFill>
                <a:latin typeface="Noto Sans Arabic"/>
              </a:rPr>
              <a:t>سرمایه‌گذاری</a:t>
            </a:r>
            <a:endParaRPr sz="1600" b="1" dirty="0">
              <a:solidFill>
                <a:srgbClr val="122F52"/>
              </a:solidFill>
              <a:latin typeface="Noto Sans Arabic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53712" y="1938528"/>
            <a:ext cx="3063240" cy="704087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 rtl="1"/>
            <a:r>
              <a:rPr sz="1350" b="0">
                <a:solidFill>
                  <a:srgbClr val="202832"/>
                </a:solidFill>
                <a:latin typeface="Noto Sans Arabic"/>
              </a:rPr>
              <a:t>بیش از ۵۰ میلیارد افغانی
در پروژه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93024" y="1417320"/>
            <a:ext cx="3337560" cy="1325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330184" y="1545336"/>
            <a:ext cx="3063240" cy="34747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1600" b="1" dirty="0" err="1">
                <a:solidFill>
                  <a:srgbClr val="122F52"/>
                </a:solidFill>
                <a:latin typeface="Noto Sans Arabic"/>
              </a:rPr>
              <a:t>محور</a:t>
            </a:r>
            <a:r>
              <a:rPr sz="1600" b="1" dirty="0">
                <a:solidFill>
                  <a:srgbClr val="122F52"/>
                </a:solidFill>
                <a:latin typeface="Noto Sans Arabic"/>
              </a:rPr>
              <a:t> </a:t>
            </a:r>
            <a:r>
              <a:rPr sz="1600" b="1" dirty="0" err="1">
                <a:solidFill>
                  <a:srgbClr val="122F52"/>
                </a:solidFill>
                <a:latin typeface="Noto Sans Arabic"/>
              </a:rPr>
              <a:t>توسعه</a:t>
            </a:r>
            <a:endParaRPr sz="1600" b="1" dirty="0">
              <a:solidFill>
                <a:srgbClr val="122F52"/>
              </a:solidFill>
              <a:latin typeface="Noto Sans Arabic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30184" y="1938528"/>
            <a:ext cx="3063240" cy="704087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 rtl="1"/>
            <a:r>
              <a:rPr sz="1350" b="0">
                <a:solidFill>
                  <a:srgbClr val="202832"/>
                </a:solidFill>
                <a:latin typeface="Noto Sans Arabic"/>
              </a:rPr>
              <a:t>افزایش ظرفیت
و تنوع محصولات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26679" y="3154680"/>
            <a:ext cx="3803904" cy="475488"/>
          </a:xfrm>
          <a:prstGeom prst="roundRect">
            <a:avLst/>
          </a:prstGeom>
          <a:solidFill>
            <a:srgbClr val="2B5B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799831" y="3172968"/>
            <a:ext cx="3657600" cy="384048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1500" b="1">
                <a:solidFill>
                  <a:srgbClr val="FFFFFF"/>
                </a:solidFill>
                <a:latin typeface="Noto Sans Arabic"/>
              </a:rPr>
              <a:t>جایگاه صنعتی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26679" y="3703320"/>
            <a:ext cx="3803904" cy="150876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 rtl="1"/>
            <a:r>
              <a:rPr sz="1400" b="0">
                <a:solidFill>
                  <a:srgbClr val="202832"/>
                </a:solidFill>
                <a:latin typeface="Noto Sans Arabic"/>
              </a:rPr>
              <a:t>فابریکه پایتخت فولاد با ظرفیت ۱۵۰ تن در ساعت، یکی از مراکز مهم صنعتی افغانستان است و با اجرای فازهای توسعه، نقش آن در خودکفایی فولاد و توسعه بازار داخلی افزایش خواهد یافت.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3154680"/>
            <a:ext cx="6629400" cy="475488"/>
          </a:xfrm>
          <a:prstGeom prst="roundRect">
            <a:avLst/>
          </a:prstGeom>
          <a:solidFill>
            <a:srgbClr val="2B5B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13231" y="3172968"/>
            <a:ext cx="6483096" cy="384048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1500" b="1">
                <a:solidFill>
                  <a:srgbClr val="FFFFFF"/>
                </a:solidFill>
                <a:latin typeface="Noto Sans Arabic"/>
              </a:rPr>
              <a:t>اقدامات و چشم‌انداز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9808" y="3675887"/>
            <a:ext cx="6400800" cy="201168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r" rtl="1">
              <a:lnSpc>
                <a:spcPct val="105000"/>
              </a:lnSpc>
              <a:spcAft>
                <a:spcPts val="400"/>
              </a:spcAft>
            </a:pPr>
            <a:r>
              <a:rPr sz="1520" b="1" dirty="0">
                <a:solidFill>
                  <a:srgbClr val="2B5B96"/>
                </a:solidFill>
                <a:latin typeface="Noto Sans Arabic"/>
              </a:rPr>
              <a:t>•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افزایش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ظرفیت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تولید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متناسب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با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رشد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بازار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داخلی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و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چشم‌انداز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صادرات</a:t>
            </a:r>
            <a:endParaRPr sz="1520" b="0" dirty="0">
              <a:solidFill>
                <a:srgbClr val="202832"/>
              </a:solidFill>
              <a:latin typeface="Noto Sans Arabic"/>
            </a:endParaRPr>
          </a:p>
          <a:p>
            <a:pPr algn="r" rtl="1">
              <a:lnSpc>
                <a:spcPct val="105000"/>
              </a:lnSpc>
              <a:spcAft>
                <a:spcPts val="400"/>
              </a:spcAft>
            </a:pPr>
            <a:r>
              <a:rPr sz="1520" b="1" dirty="0">
                <a:solidFill>
                  <a:srgbClr val="2B5B96"/>
                </a:solidFill>
                <a:latin typeface="Noto Sans Arabic"/>
              </a:rPr>
              <a:t>•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تنوع‌بخشی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به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محصولات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فولادی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برای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پاسخ‌گویی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به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نیاز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بازار</a:t>
            </a:r>
            <a:endParaRPr sz="1520" b="0" dirty="0">
              <a:solidFill>
                <a:srgbClr val="202832"/>
              </a:solidFill>
              <a:latin typeface="Noto Sans Arabic"/>
            </a:endParaRPr>
          </a:p>
          <a:p>
            <a:pPr algn="r" rtl="1">
              <a:lnSpc>
                <a:spcPct val="105000"/>
              </a:lnSpc>
              <a:spcAft>
                <a:spcPts val="400"/>
              </a:spcAft>
            </a:pPr>
            <a:r>
              <a:rPr sz="1520" b="1" dirty="0">
                <a:solidFill>
                  <a:srgbClr val="2B5B96"/>
                </a:solidFill>
                <a:latin typeface="Noto Sans Arabic"/>
              </a:rPr>
              <a:t>• 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ایجاد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هنگر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تخصصی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و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توسعه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زیرساخت‌های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تولید</a:t>
            </a:r>
            <a:endParaRPr sz="1520" b="0" dirty="0">
              <a:solidFill>
                <a:srgbClr val="202832"/>
              </a:solidFill>
              <a:latin typeface="Noto Sans Arabic"/>
            </a:endParaRPr>
          </a:p>
          <a:p>
            <a:pPr algn="r" rtl="1">
              <a:lnSpc>
                <a:spcPct val="105000"/>
              </a:lnSpc>
              <a:spcAft>
                <a:spcPts val="400"/>
              </a:spcAft>
            </a:pPr>
            <a:r>
              <a:rPr sz="1520" b="1" dirty="0">
                <a:solidFill>
                  <a:srgbClr val="2B5B96"/>
                </a:solidFill>
                <a:latin typeface="Noto Sans Arabic"/>
              </a:rPr>
              <a:t>•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تقویت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خودکفایی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افغانستان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در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صنعت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فولاد</a:t>
            </a:r>
            <a:endParaRPr sz="1520" b="0" dirty="0">
              <a:solidFill>
                <a:srgbClr val="202832"/>
              </a:solidFill>
              <a:latin typeface="Noto Sans Arabic"/>
            </a:endParaRPr>
          </a:p>
          <a:p>
            <a:pPr algn="r" rtl="1">
              <a:lnSpc>
                <a:spcPct val="105000"/>
              </a:lnSpc>
              <a:spcAft>
                <a:spcPts val="400"/>
              </a:spcAft>
            </a:pPr>
            <a:r>
              <a:rPr sz="1520" b="1" dirty="0">
                <a:solidFill>
                  <a:srgbClr val="2B5B96"/>
                </a:solidFill>
                <a:latin typeface="Noto Sans Arabic"/>
              </a:rPr>
              <a:t>•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کاهش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هزینه‌های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گمرکی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و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توسعه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زیرساخت‌های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صادراتی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با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حمایت‌های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لازم</a:t>
            </a:r>
            <a:endParaRPr sz="1520" b="0" dirty="0">
              <a:solidFill>
                <a:srgbClr val="202832"/>
              </a:solidFill>
              <a:latin typeface="Noto Sans Arabic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2920" y="6437376"/>
            <a:ext cx="3657600" cy="201168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850" b="0">
                <a:solidFill>
                  <a:srgbClr val="596879"/>
                </a:solidFill>
                <a:latin typeface="Noto Sans Arabic"/>
              </a:rPr>
              <a:t>Paytakht Steel Complex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881360" y="6409944"/>
            <a:ext cx="731520" cy="25603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/>
            <a:r>
              <a:rPr sz="900" b="1">
                <a:solidFill>
                  <a:srgbClr val="596879"/>
                </a:solidFill>
                <a:latin typeface="Noto Sans Arabic"/>
              </a:rPr>
              <a:t>03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044" y="255556"/>
            <a:ext cx="1105803" cy="106117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147" y="6006541"/>
            <a:ext cx="4831872" cy="8068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B5B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2700" b="1">
                <a:solidFill>
                  <a:srgbClr val="122F52"/>
                </a:solidFill>
                <a:latin typeface="Noto Sans Arabic"/>
              </a:rPr>
              <a:t>اهداف کلیدی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32688"/>
            <a:ext cx="10972800" cy="384048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1250" b="0">
                <a:solidFill>
                  <a:srgbClr val="596879"/>
                </a:solidFill>
                <a:latin typeface="Noto Sans Arabic"/>
              </a:rPr>
              <a:t>تمرکز بر کیفیت، بازار، اشتغال و توسعه پایدار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5440680" cy="4251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1545336"/>
            <a:ext cx="5166360" cy="34747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1600" b="1">
                <a:solidFill>
                  <a:srgbClr val="122F52"/>
                </a:solidFill>
                <a:latin typeface="Noto Sans Arabic"/>
              </a:rPr>
              <a:t>بازار و کیفیت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938528"/>
            <a:ext cx="5166360" cy="363016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 rtl="1"/>
            <a:r>
              <a:rPr sz="1350" b="0" dirty="0">
                <a:solidFill>
                  <a:srgbClr val="202832"/>
                </a:solidFill>
                <a:latin typeface="Noto Sans Arabic"/>
              </a:rPr>
              <a:t>•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تأمین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نیاز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مشتریان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با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ارائه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باکیفیت‌ترین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مقاطع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آهن‌آلات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ساختمانی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
•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تولید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محصولات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با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بالاترین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استانداردهای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کیفیت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
•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کاهش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میزان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واردات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محصولات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مشابه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
•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عرضه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محصولات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در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بازارهای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داخلی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۳۴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ولایت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
•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صادرات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محصولات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به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کشورهای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همسایه</a:t>
            </a:r>
            <a:endParaRPr sz="1350" b="0" dirty="0">
              <a:solidFill>
                <a:srgbClr val="202832"/>
              </a:solidFill>
              <a:latin typeface="Noto Sans Arabic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291072" y="1417320"/>
            <a:ext cx="5257800" cy="4251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28232" y="1545336"/>
            <a:ext cx="4983480" cy="34747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1600" b="1">
                <a:solidFill>
                  <a:srgbClr val="122F52"/>
                </a:solidFill>
                <a:latin typeface="Noto Sans Arabic"/>
              </a:rPr>
              <a:t>اشتغال و توسعه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28232" y="1938528"/>
            <a:ext cx="4983480" cy="1186479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 rtl="1"/>
            <a:r>
              <a:rPr sz="1350" b="0" dirty="0">
                <a:solidFill>
                  <a:srgbClr val="202832"/>
                </a:solidFill>
                <a:latin typeface="Noto Sans Arabic"/>
              </a:rPr>
              <a:t>• ایجاد فضای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کاری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امن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با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استانداردهای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اخلاقی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و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حرفه‌ای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
•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آموزش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دائمی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کارمندان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برای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ارتقای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سطح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فنی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تولیدات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
•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کاهش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آلودگی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محیط‌زیستی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
• ایجاد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اشتغال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برای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بیش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smtClean="0">
                <a:solidFill>
                  <a:srgbClr val="202832"/>
                </a:solidFill>
                <a:latin typeface="Noto Sans Arabic"/>
              </a:rPr>
              <a:t>از۳۰۰۰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نفر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در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سه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سال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آینده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
•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آموزش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نیروهای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فنی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در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صنعت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ذوب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آهن</a:t>
            </a:r>
            <a:endParaRPr sz="1350" b="0" dirty="0">
              <a:solidFill>
                <a:srgbClr val="202832"/>
              </a:solidFill>
              <a:latin typeface="Noto Sans Arabic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5800" y="5897880"/>
            <a:ext cx="10789920" cy="32004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1300" b="1">
                <a:solidFill>
                  <a:srgbClr val="122F52"/>
                </a:solidFill>
                <a:latin typeface="Noto Sans Arabic"/>
              </a:rPr>
              <a:t>برنامه تولید: آهن زاویهدار، تیرآهن، خطوط راه‌آهن و پایه‌های انتقال برق ولتاژ بلند در سال‌های آینده.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37376"/>
            <a:ext cx="3657600" cy="201168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850" b="0">
                <a:solidFill>
                  <a:srgbClr val="596879"/>
                </a:solidFill>
                <a:latin typeface="Noto Sans Arabic"/>
              </a:rPr>
              <a:t>Paytakht Steel Complex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881360" y="6409944"/>
            <a:ext cx="731520" cy="25603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/>
            <a:r>
              <a:rPr sz="900" b="1">
                <a:solidFill>
                  <a:srgbClr val="596879"/>
                </a:solidFill>
                <a:latin typeface="Noto Sans Arabic"/>
              </a:rPr>
              <a:t>04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7858" y="369857"/>
            <a:ext cx="1105803" cy="106117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222" y="4568799"/>
            <a:ext cx="5057378" cy="80680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996" y="4601870"/>
            <a:ext cx="4831872" cy="8068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B5B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2700" b="1">
                <a:solidFill>
                  <a:srgbClr val="122F52"/>
                </a:solidFill>
                <a:latin typeface="Noto Sans Arabic"/>
              </a:rPr>
              <a:t>توسعه فاز اول و ارزش‌های سازمانی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32688"/>
            <a:ext cx="10972800" cy="384048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1250" b="0">
                <a:solidFill>
                  <a:srgbClr val="596879"/>
                </a:solidFill>
                <a:latin typeface="Noto Sans Arabic"/>
              </a:rPr>
              <a:t>حرکت از ظرفیت فعلی به یک مجموعه فولادی متنوع‌تر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25880"/>
            <a:ext cx="5394960" cy="475488"/>
          </a:xfrm>
          <a:prstGeom prst="roundRect">
            <a:avLst/>
          </a:prstGeom>
          <a:solidFill>
            <a:srgbClr val="2B5B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13231" y="1344168"/>
            <a:ext cx="5248656" cy="384048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1500" b="1">
                <a:solidFill>
                  <a:srgbClr val="FFFFFF"/>
                </a:solidFill>
                <a:latin typeface="Noto Sans Arabic"/>
              </a:rPr>
              <a:t>توسعه فاز اول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901952"/>
            <a:ext cx="5257800" cy="1243417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r" rtl="1">
              <a:lnSpc>
                <a:spcPct val="105000"/>
              </a:lnSpc>
              <a:spcAft>
                <a:spcPts val="400"/>
              </a:spcAft>
            </a:pPr>
            <a:r>
              <a:rPr sz="1600" b="1" dirty="0">
                <a:solidFill>
                  <a:srgbClr val="2B5B96"/>
                </a:solidFill>
                <a:latin typeface="Noto Sans Arabic"/>
              </a:rPr>
              <a:t>• </a:t>
            </a:r>
            <a:r>
              <a:rPr sz="1600" b="0" dirty="0" err="1">
                <a:solidFill>
                  <a:srgbClr val="202832"/>
                </a:solidFill>
                <a:latin typeface="Noto Sans Arabic"/>
              </a:rPr>
              <a:t>سرمایه‌گذاری</a:t>
            </a:r>
            <a:r>
              <a:rPr sz="1600" b="0" dirty="0">
                <a:solidFill>
                  <a:srgbClr val="202832"/>
                </a:solidFill>
                <a:latin typeface="Noto Sans Arabic"/>
              </a:rPr>
              <a:t> ۵۰ </a:t>
            </a:r>
            <a:r>
              <a:rPr lang="prs-AF" sz="1600" b="0" dirty="0" smtClean="0">
                <a:solidFill>
                  <a:srgbClr val="202832"/>
                </a:solidFill>
                <a:latin typeface="Noto Sans Arabic"/>
              </a:rPr>
              <a:t> </a:t>
            </a:r>
            <a:r>
              <a:rPr sz="1600" b="0" dirty="0" err="1" smtClean="0">
                <a:solidFill>
                  <a:srgbClr val="202832"/>
                </a:solidFill>
                <a:latin typeface="Noto Sans Arabic"/>
              </a:rPr>
              <a:t>میلیون</a:t>
            </a:r>
            <a:r>
              <a:rPr sz="1600" b="0" dirty="0" smtClean="0">
                <a:solidFill>
                  <a:srgbClr val="202832"/>
                </a:solidFill>
                <a:latin typeface="Noto Sans Arabic"/>
              </a:rPr>
              <a:t> </a:t>
            </a:r>
            <a:r>
              <a:rPr sz="1600" b="0" dirty="0" err="1">
                <a:solidFill>
                  <a:srgbClr val="202832"/>
                </a:solidFill>
                <a:latin typeface="Noto Sans Arabic"/>
              </a:rPr>
              <a:t>دالر</a:t>
            </a:r>
            <a:r>
              <a:rPr sz="160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600" b="0" dirty="0" err="1">
                <a:solidFill>
                  <a:srgbClr val="202832"/>
                </a:solidFill>
                <a:latin typeface="Noto Sans Arabic"/>
              </a:rPr>
              <a:t>برای</a:t>
            </a:r>
            <a:r>
              <a:rPr sz="160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600" b="0" dirty="0" err="1">
                <a:solidFill>
                  <a:srgbClr val="202832"/>
                </a:solidFill>
                <a:latin typeface="Noto Sans Arabic"/>
              </a:rPr>
              <a:t>توسعه</a:t>
            </a:r>
            <a:r>
              <a:rPr sz="160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600" b="0" dirty="0" err="1">
                <a:solidFill>
                  <a:srgbClr val="202832"/>
                </a:solidFill>
                <a:latin typeface="Noto Sans Arabic"/>
              </a:rPr>
              <a:t>فاز</a:t>
            </a:r>
            <a:r>
              <a:rPr sz="160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600" b="0" dirty="0" err="1">
                <a:solidFill>
                  <a:srgbClr val="202832"/>
                </a:solidFill>
                <a:latin typeface="Noto Sans Arabic"/>
              </a:rPr>
              <a:t>اول</a:t>
            </a:r>
            <a:endParaRPr sz="1600" b="0" dirty="0">
              <a:solidFill>
                <a:srgbClr val="202832"/>
              </a:solidFill>
              <a:latin typeface="Noto Sans Arabic"/>
            </a:endParaRPr>
          </a:p>
          <a:p>
            <a:pPr algn="r" rtl="1">
              <a:lnSpc>
                <a:spcPct val="105000"/>
              </a:lnSpc>
              <a:spcAft>
                <a:spcPts val="400"/>
              </a:spcAft>
            </a:pPr>
            <a:r>
              <a:rPr sz="1600" b="1" dirty="0">
                <a:solidFill>
                  <a:srgbClr val="2B5B96"/>
                </a:solidFill>
                <a:latin typeface="Noto Sans Arabic"/>
              </a:rPr>
              <a:t>• </a:t>
            </a:r>
            <a:r>
              <a:rPr sz="1600" b="0" dirty="0">
                <a:solidFill>
                  <a:srgbClr val="202832"/>
                </a:solidFill>
                <a:latin typeface="Noto Sans Arabic"/>
              </a:rPr>
              <a:t>ایجاد </a:t>
            </a:r>
            <a:r>
              <a:rPr sz="1600" b="0" dirty="0" err="1">
                <a:solidFill>
                  <a:srgbClr val="202832"/>
                </a:solidFill>
                <a:latin typeface="Noto Sans Arabic"/>
              </a:rPr>
              <a:t>هنگر</a:t>
            </a:r>
            <a:r>
              <a:rPr sz="160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600" b="0" dirty="0" err="1">
                <a:solidFill>
                  <a:srgbClr val="202832"/>
                </a:solidFill>
                <a:latin typeface="Noto Sans Arabic"/>
              </a:rPr>
              <a:t>تخصصی</a:t>
            </a:r>
            <a:r>
              <a:rPr sz="160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600" b="0" dirty="0" err="1">
                <a:solidFill>
                  <a:srgbClr val="202832"/>
                </a:solidFill>
                <a:latin typeface="Noto Sans Arabic"/>
              </a:rPr>
              <a:t>در</a:t>
            </a:r>
            <a:r>
              <a:rPr sz="160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600" b="0" dirty="0" err="1">
                <a:solidFill>
                  <a:srgbClr val="202832"/>
                </a:solidFill>
                <a:latin typeface="Noto Sans Arabic"/>
              </a:rPr>
              <a:t>بخش‌های</a:t>
            </a:r>
            <a:r>
              <a:rPr sz="160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600" b="0" dirty="0" err="1">
                <a:solidFill>
                  <a:srgbClr val="202832"/>
                </a:solidFill>
                <a:latin typeface="Noto Sans Arabic"/>
              </a:rPr>
              <a:t>مختلف</a:t>
            </a:r>
            <a:r>
              <a:rPr sz="160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600" b="0" dirty="0" err="1">
                <a:solidFill>
                  <a:srgbClr val="202832"/>
                </a:solidFill>
                <a:latin typeface="Noto Sans Arabic"/>
              </a:rPr>
              <a:t>تولید</a:t>
            </a:r>
            <a:endParaRPr sz="1600" b="0" dirty="0">
              <a:solidFill>
                <a:srgbClr val="202832"/>
              </a:solidFill>
              <a:latin typeface="Noto Sans Arabic"/>
            </a:endParaRPr>
          </a:p>
          <a:p>
            <a:pPr algn="r" rtl="1">
              <a:lnSpc>
                <a:spcPct val="105000"/>
              </a:lnSpc>
              <a:spcAft>
                <a:spcPts val="400"/>
              </a:spcAft>
            </a:pPr>
            <a:r>
              <a:rPr sz="1600" b="1" dirty="0">
                <a:solidFill>
                  <a:srgbClr val="2B5B96"/>
                </a:solidFill>
                <a:latin typeface="Noto Sans Arabic"/>
              </a:rPr>
              <a:t>• </a:t>
            </a:r>
            <a:r>
              <a:rPr sz="1600" b="0" dirty="0" err="1">
                <a:solidFill>
                  <a:srgbClr val="202832"/>
                </a:solidFill>
                <a:latin typeface="Noto Sans Arabic"/>
              </a:rPr>
              <a:t>توسعه</a:t>
            </a:r>
            <a:r>
              <a:rPr sz="160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600" b="0" dirty="0" err="1">
                <a:solidFill>
                  <a:srgbClr val="202832"/>
                </a:solidFill>
                <a:latin typeface="Noto Sans Arabic"/>
              </a:rPr>
              <a:t>زیرساخت‌ها</a:t>
            </a:r>
            <a:r>
              <a:rPr sz="160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600" b="0" dirty="0" err="1">
                <a:solidFill>
                  <a:srgbClr val="202832"/>
                </a:solidFill>
                <a:latin typeface="Noto Sans Arabic"/>
              </a:rPr>
              <a:t>برای</a:t>
            </a:r>
            <a:r>
              <a:rPr sz="160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600" b="0" dirty="0" err="1">
                <a:solidFill>
                  <a:srgbClr val="202832"/>
                </a:solidFill>
                <a:latin typeface="Noto Sans Arabic"/>
              </a:rPr>
              <a:t>افزایش</a:t>
            </a:r>
            <a:r>
              <a:rPr sz="160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600" b="0" dirty="0" err="1">
                <a:solidFill>
                  <a:srgbClr val="202832"/>
                </a:solidFill>
                <a:latin typeface="Noto Sans Arabic"/>
              </a:rPr>
              <a:t>ظرفیت</a:t>
            </a:r>
            <a:r>
              <a:rPr sz="1600" b="0" dirty="0">
                <a:solidFill>
                  <a:srgbClr val="202832"/>
                </a:solidFill>
                <a:latin typeface="Noto Sans Arabic"/>
              </a:rPr>
              <a:t> و </a:t>
            </a:r>
            <a:r>
              <a:rPr sz="1600" b="0" dirty="0" err="1">
                <a:solidFill>
                  <a:srgbClr val="202832"/>
                </a:solidFill>
                <a:latin typeface="Noto Sans Arabic"/>
              </a:rPr>
              <a:t>تنوع</a:t>
            </a:r>
            <a:r>
              <a:rPr sz="160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600" b="0" dirty="0" err="1">
                <a:solidFill>
                  <a:srgbClr val="202832"/>
                </a:solidFill>
                <a:latin typeface="Noto Sans Arabic"/>
              </a:rPr>
              <a:t>محصولات</a:t>
            </a:r>
            <a:endParaRPr sz="1600" b="0" dirty="0">
              <a:solidFill>
                <a:srgbClr val="202832"/>
              </a:solidFill>
              <a:latin typeface="Noto Sans Arabic"/>
            </a:endParaRPr>
          </a:p>
          <a:p>
            <a:pPr algn="r" rtl="1">
              <a:lnSpc>
                <a:spcPct val="105000"/>
              </a:lnSpc>
              <a:spcAft>
                <a:spcPts val="400"/>
              </a:spcAft>
            </a:pPr>
            <a:r>
              <a:rPr sz="1600" b="1" dirty="0">
                <a:solidFill>
                  <a:srgbClr val="2B5B96"/>
                </a:solidFill>
                <a:latin typeface="Noto Sans Arabic"/>
              </a:rPr>
              <a:t>• </a:t>
            </a:r>
            <a:r>
              <a:rPr sz="1600" b="0" dirty="0" err="1">
                <a:solidFill>
                  <a:srgbClr val="202832"/>
                </a:solidFill>
                <a:latin typeface="Noto Sans Arabic"/>
              </a:rPr>
              <a:t>حرکت</a:t>
            </a:r>
            <a:r>
              <a:rPr sz="160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600" b="0" dirty="0" err="1">
                <a:solidFill>
                  <a:srgbClr val="202832"/>
                </a:solidFill>
                <a:latin typeface="Noto Sans Arabic"/>
              </a:rPr>
              <a:t>به</a:t>
            </a:r>
            <a:r>
              <a:rPr sz="160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600" b="0" dirty="0" err="1">
                <a:solidFill>
                  <a:srgbClr val="202832"/>
                </a:solidFill>
                <a:latin typeface="Noto Sans Arabic"/>
              </a:rPr>
              <a:t>سمت</a:t>
            </a:r>
            <a:r>
              <a:rPr sz="1600" b="0" dirty="0">
                <a:solidFill>
                  <a:srgbClr val="202832"/>
                </a:solidFill>
                <a:latin typeface="Noto Sans Arabic"/>
              </a:rPr>
              <a:t> استانداردهای </a:t>
            </a:r>
            <a:r>
              <a:rPr sz="1600" b="0" dirty="0" err="1">
                <a:solidFill>
                  <a:srgbClr val="202832"/>
                </a:solidFill>
                <a:latin typeface="Noto Sans Arabic"/>
              </a:rPr>
              <a:t>بین‌المللی</a:t>
            </a:r>
            <a:endParaRPr sz="1600" b="0" dirty="0">
              <a:solidFill>
                <a:srgbClr val="202832"/>
              </a:solidFill>
              <a:latin typeface="Noto Sans Arabic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217920" y="1325880"/>
            <a:ext cx="5303520" cy="475488"/>
          </a:xfrm>
          <a:prstGeom prst="roundRect">
            <a:avLst/>
          </a:prstGeom>
          <a:solidFill>
            <a:srgbClr val="2B5B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291072" y="1344168"/>
            <a:ext cx="5157216" cy="384048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1500" b="1">
                <a:solidFill>
                  <a:srgbClr val="FFFFFF"/>
                </a:solidFill>
                <a:latin typeface="Noto Sans Arabic"/>
              </a:rPr>
              <a:t>ارزش‌های ما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55080" y="1901952"/>
            <a:ext cx="4983480" cy="209903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r" rtl="1">
              <a:lnSpc>
                <a:spcPct val="105000"/>
              </a:lnSpc>
              <a:spcAft>
                <a:spcPts val="400"/>
              </a:spcAft>
            </a:pPr>
            <a:r>
              <a:rPr sz="1550" b="1" dirty="0">
                <a:solidFill>
                  <a:srgbClr val="2B5B96"/>
                </a:solidFill>
                <a:latin typeface="Noto Sans Arabic"/>
              </a:rPr>
              <a:t>• </a:t>
            </a:r>
            <a:r>
              <a:rPr sz="1550" b="0" dirty="0" err="1">
                <a:solidFill>
                  <a:srgbClr val="202832"/>
                </a:solidFill>
                <a:latin typeface="Noto Sans Arabic"/>
              </a:rPr>
              <a:t>صداقت</a:t>
            </a:r>
            <a:r>
              <a:rPr sz="1550" b="0" dirty="0">
                <a:solidFill>
                  <a:srgbClr val="202832"/>
                </a:solidFill>
                <a:latin typeface="Noto Sans Arabic"/>
              </a:rPr>
              <a:t> و </a:t>
            </a:r>
            <a:r>
              <a:rPr sz="1550" b="0" dirty="0" err="1">
                <a:solidFill>
                  <a:srgbClr val="202832"/>
                </a:solidFill>
                <a:latin typeface="Noto Sans Arabic"/>
              </a:rPr>
              <a:t>شفافیت</a:t>
            </a:r>
            <a:endParaRPr sz="1550" b="0" dirty="0">
              <a:solidFill>
                <a:srgbClr val="202832"/>
              </a:solidFill>
              <a:latin typeface="Noto Sans Arabic"/>
            </a:endParaRPr>
          </a:p>
          <a:p>
            <a:pPr algn="r" rtl="1">
              <a:lnSpc>
                <a:spcPct val="105000"/>
              </a:lnSpc>
              <a:spcAft>
                <a:spcPts val="400"/>
              </a:spcAft>
            </a:pPr>
            <a:r>
              <a:rPr sz="1550" b="1" dirty="0">
                <a:solidFill>
                  <a:srgbClr val="2B5B96"/>
                </a:solidFill>
                <a:latin typeface="Noto Sans Arabic"/>
              </a:rPr>
              <a:t>• </a:t>
            </a:r>
            <a:r>
              <a:rPr sz="1550" b="0" dirty="0" err="1">
                <a:solidFill>
                  <a:srgbClr val="202832"/>
                </a:solidFill>
                <a:latin typeface="Noto Sans Arabic"/>
              </a:rPr>
              <a:t>قانون‌مداری</a:t>
            </a:r>
            <a:r>
              <a:rPr sz="1550" b="0" dirty="0">
                <a:solidFill>
                  <a:srgbClr val="202832"/>
                </a:solidFill>
                <a:latin typeface="Noto Sans Arabic"/>
              </a:rPr>
              <a:t> و </a:t>
            </a:r>
            <a:r>
              <a:rPr sz="1550" b="0" dirty="0" err="1">
                <a:solidFill>
                  <a:srgbClr val="202832"/>
                </a:solidFill>
                <a:latin typeface="Noto Sans Arabic"/>
              </a:rPr>
              <a:t>رعایت</a:t>
            </a:r>
            <a:r>
              <a:rPr sz="15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50" b="0" dirty="0" err="1">
                <a:solidFill>
                  <a:srgbClr val="202832"/>
                </a:solidFill>
                <a:latin typeface="Noto Sans Arabic"/>
              </a:rPr>
              <a:t>ارزش‌های</a:t>
            </a:r>
            <a:r>
              <a:rPr sz="15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50" b="0" dirty="0" err="1">
                <a:solidFill>
                  <a:srgbClr val="202832"/>
                </a:solidFill>
                <a:latin typeface="Noto Sans Arabic"/>
              </a:rPr>
              <a:t>سازمانی</a:t>
            </a:r>
            <a:endParaRPr sz="1550" b="0" dirty="0">
              <a:solidFill>
                <a:srgbClr val="202832"/>
              </a:solidFill>
              <a:latin typeface="Noto Sans Arabic"/>
            </a:endParaRPr>
          </a:p>
          <a:p>
            <a:pPr algn="r" rtl="1">
              <a:lnSpc>
                <a:spcPct val="105000"/>
              </a:lnSpc>
              <a:spcAft>
                <a:spcPts val="400"/>
              </a:spcAft>
            </a:pPr>
            <a:r>
              <a:rPr sz="1550" b="1" dirty="0">
                <a:solidFill>
                  <a:srgbClr val="2B5B96"/>
                </a:solidFill>
                <a:latin typeface="Noto Sans Arabic"/>
              </a:rPr>
              <a:t>• </a:t>
            </a:r>
            <a:r>
              <a:rPr sz="1550" b="0" dirty="0" err="1">
                <a:solidFill>
                  <a:srgbClr val="202832"/>
                </a:solidFill>
                <a:latin typeface="Noto Sans Arabic"/>
              </a:rPr>
              <a:t>مشتری‌مداری</a:t>
            </a:r>
            <a:r>
              <a:rPr sz="1550" b="0" dirty="0">
                <a:solidFill>
                  <a:srgbClr val="202832"/>
                </a:solidFill>
                <a:latin typeface="Noto Sans Arabic"/>
              </a:rPr>
              <a:t> و </a:t>
            </a:r>
            <a:r>
              <a:rPr sz="1550" b="0" dirty="0" err="1">
                <a:solidFill>
                  <a:srgbClr val="202832"/>
                </a:solidFill>
                <a:latin typeface="Noto Sans Arabic"/>
              </a:rPr>
              <a:t>خوش‌قولی</a:t>
            </a:r>
            <a:endParaRPr sz="1550" b="0" dirty="0">
              <a:solidFill>
                <a:srgbClr val="202832"/>
              </a:solidFill>
              <a:latin typeface="Noto Sans Arabic"/>
            </a:endParaRPr>
          </a:p>
          <a:p>
            <a:pPr algn="r" rtl="1">
              <a:lnSpc>
                <a:spcPct val="105000"/>
              </a:lnSpc>
              <a:spcAft>
                <a:spcPts val="400"/>
              </a:spcAft>
            </a:pPr>
            <a:r>
              <a:rPr sz="1550" b="1" dirty="0">
                <a:solidFill>
                  <a:srgbClr val="2B5B96"/>
                </a:solidFill>
                <a:latin typeface="Noto Sans Arabic"/>
              </a:rPr>
              <a:t>• </a:t>
            </a:r>
            <a:r>
              <a:rPr sz="1550" b="0" dirty="0" err="1">
                <a:solidFill>
                  <a:srgbClr val="202832"/>
                </a:solidFill>
                <a:latin typeface="Noto Sans Arabic"/>
              </a:rPr>
              <a:t>تحویل</a:t>
            </a:r>
            <a:r>
              <a:rPr sz="15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50" b="0" dirty="0" err="1">
                <a:solidFill>
                  <a:srgbClr val="202832"/>
                </a:solidFill>
                <a:latin typeface="Noto Sans Arabic"/>
              </a:rPr>
              <a:t>سریع</a:t>
            </a:r>
            <a:r>
              <a:rPr sz="15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50" b="0" dirty="0" err="1">
                <a:solidFill>
                  <a:srgbClr val="202832"/>
                </a:solidFill>
                <a:latin typeface="Noto Sans Arabic"/>
              </a:rPr>
              <a:t>سفارشات</a:t>
            </a:r>
            <a:r>
              <a:rPr sz="1550" b="0" dirty="0">
                <a:solidFill>
                  <a:srgbClr val="202832"/>
                </a:solidFill>
                <a:latin typeface="Noto Sans Arabic"/>
              </a:rPr>
              <a:t> و </a:t>
            </a:r>
            <a:r>
              <a:rPr sz="1550" b="0" dirty="0" err="1">
                <a:solidFill>
                  <a:srgbClr val="202832"/>
                </a:solidFill>
                <a:latin typeface="Noto Sans Arabic"/>
              </a:rPr>
              <a:t>پاسخ‌گویی</a:t>
            </a:r>
            <a:endParaRPr sz="1550" b="0" dirty="0">
              <a:solidFill>
                <a:srgbClr val="202832"/>
              </a:solidFill>
              <a:latin typeface="Noto Sans Arabic"/>
            </a:endParaRPr>
          </a:p>
          <a:p>
            <a:pPr algn="r" rtl="1">
              <a:lnSpc>
                <a:spcPct val="105000"/>
              </a:lnSpc>
              <a:spcAft>
                <a:spcPts val="400"/>
              </a:spcAft>
            </a:pPr>
            <a:r>
              <a:rPr sz="1550" b="1" dirty="0">
                <a:solidFill>
                  <a:srgbClr val="2B5B96"/>
                </a:solidFill>
                <a:latin typeface="Noto Sans Arabic"/>
              </a:rPr>
              <a:t>• </a:t>
            </a:r>
            <a:r>
              <a:rPr sz="1550" b="0" dirty="0" err="1">
                <a:solidFill>
                  <a:srgbClr val="202832"/>
                </a:solidFill>
                <a:latin typeface="Noto Sans Arabic"/>
              </a:rPr>
              <a:t>استفاده</a:t>
            </a:r>
            <a:r>
              <a:rPr sz="15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50" b="0" dirty="0" err="1">
                <a:solidFill>
                  <a:srgbClr val="202832"/>
                </a:solidFill>
                <a:latin typeface="Noto Sans Arabic"/>
              </a:rPr>
              <a:t>از</a:t>
            </a:r>
            <a:r>
              <a:rPr sz="15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50" b="0" dirty="0" err="1">
                <a:solidFill>
                  <a:srgbClr val="202832"/>
                </a:solidFill>
                <a:latin typeface="Noto Sans Arabic"/>
              </a:rPr>
              <a:t>مواد</a:t>
            </a:r>
            <a:r>
              <a:rPr sz="15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50" b="0" dirty="0" err="1">
                <a:solidFill>
                  <a:srgbClr val="202832"/>
                </a:solidFill>
                <a:latin typeface="Noto Sans Arabic"/>
              </a:rPr>
              <a:t>بازیافتی</a:t>
            </a:r>
            <a:endParaRPr sz="1550" b="0" dirty="0">
              <a:solidFill>
                <a:srgbClr val="202832"/>
              </a:solidFill>
              <a:latin typeface="Noto Sans Arabic"/>
            </a:endParaRPr>
          </a:p>
          <a:p>
            <a:pPr algn="r" rtl="1">
              <a:lnSpc>
                <a:spcPct val="105000"/>
              </a:lnSpc>
              <a:spcAft>
                <a:spcPts val="400"/>
              </a:spcAft>
            </a:pPr>
            <a:r>
              <a:rPr sz="1550" b="1" dirty="0">
                <a:solidFill>
                  <a:srgbClr val="2B5B96"/>
                </a:solidFill>
                <a:latin typeface="Noto Sans Arabic"/>
              </a:rPr>
              <a:t>• </a:t>
            </a:r>
            <a:r>
              <a:rPr sz="1550" b="0" dirty="0" err="1">
                <a:solidFill>
                  <a:srgbClr val="202832"/>
                </a:solidFill>
                <a:latin typeface="Noto Sans Arabic"/>
              </a:rPr>
              <a:t>توجه</a:t>
            </a:r>
            <a:r>
              <a:rPr sz="15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50" b="0" dirty="0" err="1">
                <a:solidFill>
                  <a:srgbClr val="202832"/>
                </a:solidFill>
                <a:latin typeface="Noto Sans Arabic"/>
              </a:rPr>
              <a:t>به</a:t>
            </a:r>
            <a:r>
              <a:rPr sz="15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50" b="0" dirty="0" err="1">
                <a:solidFill>
                  <a:srgbClr val="202832"/>
                </a:solidFill>
                <a:latin typeface="Noto Sans Arabic"/>
              </a:rPr>
              <a:t>ایمنی</a:t>
            </a:r>
            <a:r>
              <a:rPr sz="1550" b="0" dirty="0">
                <a:solidFill>
                  <a:srgbClr val="202832"/>
                </a:solidFill>
                <a:latin typeface="Noto Sans Arabic"/>
              </a:rPr>
              <a:t> و </a:t>
            </a:r>
            <a:r>
              <a:rPr sz="1550" b="0" dirty="0" err="1" smtClean="0">
                <a:solidFill>
                  <a:srgbClr val="202832"/>
                </a:solidFill>
                <a:latin typeface="Noto Sans Arabic"/>
              </a:rPr>
              <a:t>محیط</a:t>
            </a:r>
            <a:r>
              <a:rPr lang="prs-AF" sz="1550" b="0" dirty="0" smtClean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50" b="0" dirty="0" smtClean="0">
                <a:solidFill>
                  <a:srgbClr val="202832"/>
                </a:solidFill>
                <a:latin typeface="Noto Sans Arabic"/>
              </a:rPr>
              <a:t>‌</a:t>
            </a:r>
            <a:r>
              <a:rPr sz="1550" b="0" dirty="0" err="1" smtClean="0">
                <a:solidFill>
                  <a:srgbClr val="202832"/>
                </a:solidFill>
                <a:latin typeface="Noto Sans Arabic"/>
              </a:rPr>
              <a:t>زیست</a:t>
            </a:r>
            <a:endParaRPr sz="1550" b="0" dirty="0">
              <a:solidFill>
                <a:srgbClr val="202832"/>
              </a:solidFill>
              <a:latin typeface="Noto Sans Arabic"/>
            </a:endParaRPr>
          </a:p>
          <a:p>
            <a:pPr algn="r" rtl="1">
              <a:lnSpc>
                <a:spcPct val="105000"/>
              </a:lnSpc>
              <a:spcAft>
                <a:spcPts val="400"/>
              </a:spcAft>
            </a:pPr>
            <a:r>
              <a:rPr sz="1550" b="1" dirty="0">
                <a:solidFill>
                  <a:srgbClr val="2B5B96"/>
                </a:solidFill>
                <a:latin typeface="Noto Sans Arabic"/>
              </a:rPr>
              <a:t>• </a:t>
            </a:r>
            <a:r>
              <a:rPr sz="1550" b="0" dirty="0" err="1">
                <a:solidFill>
                  <a:srgbClr val="202832"/>
                </a:solidFill>
                <a:latin typeface="Noto Sans Arabic"/>
              </a:rPr>
              <a:t>نوآوری</a:t>
            </a:r>
            <a:r>
              <a:rPr sz="1550" b="0" dirty="0">
                <a:solidFill>
                  <a:srgbClr val="202832"/>
                </a:solidFill>
                <a:latin typeface="Noto Sans Arabic"/>
              </a:rPr>
              <a:t> و </a:t>
            </a:r>
            <a:r>
              <a:rPr sz="1550" b="0" dirty="0" err="1">
                <a:solidFill>
                  <a:srgbClr val="202832"/>
                </a:solidFill>
                <a:latin typeface="Noto Sans Arabic"/>
              </a:rPr>
              <a:t>رشد</a:t>
            </a:r>
            <a:r>
              <a:rPr sz="15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50" b="0" dirty="0" err="1">
                <a:solidFill>
                  <a:srgbClr val="202832"/>
                </a:solidFill>
                <a:latin typeface="Noto Sans Arabic"/>
              </a:rPr>
              <a:t>مستمر</a:t>
            </a:r>
            <a:endParaRPr sz="1550" b="0" dirty="0">
              <a:solidFill>
                <a:srgbClr val="202832"/>
              </a:solidFill>
              <a:latin typeface="Noto Sans Arabic"/>
            </a:endParaRPr>
          </a:p>
        </p:txBody>
      </p:sp>
      <p:pic>
        <p:nvPicPr>
          <p:cNvPr id="11" name="Picture 10" descr="psc_reba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251960"/>
            <a:ext cx="5394960" cy="19659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355080" y="5074920"/>
            <a:ext cx="4983480" cy="73152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1500" b="1">
                <a:solidFill>
                  <a:srgbClr val="122F52"/>
                </a:solidFill>
                <a:latin typeface="Noto Sans Arabic"/>
              </a:rPr>
              <a:t>هدف نهایی: تبدیل فابریکه به یک کمپلکس تولیدی با انواع محصولات فولادی.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37376"/>
            <a:ext cx="3657600" cy="201168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850" b="0">
                <a:solidFill>
                  <a:srgbClr val="596879"/>
                </a:solidFill>
                <a:latin typeface="Noto Sans Arabic"/>
              </a:rPr>
              <a:t>Paytakht Steel Complex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81360" y="6409944"/>
            <a:ext cx="731520" cy="25603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/>
            <a:r>
              <a:rPr sz="900" b="1">
                <a:solidFill>
                  <a:srgbClr val="596879"/>
                </a:solidFill>
                <a:latin typeface="Noto Sans Arabic"/>
              </a:rPr>
              <a:t>05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" y="141257"/>
            <a:ext cx="1105803" cy="106117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2160" y="6033973"/>
            <a:ext cx="4831872" cy="8068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B5B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2700" b="1">
                <a:solidFill>
                  <a:srgbClr val="122F52"/>
                </a:solidFill>
                <a:latin typeface="Noto Sans Arabic"/>
              </a:rPr>
              <a:t>تجهیزات، مهارت‌ها و تجربه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32688"/>
            <a:ext cx="10972800" cy="384048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1250" b="0">
                <a:solidFill>
                  <a:srgbClr val="596879"/>
                </a:solidFill>
                <a:latin typeface="Noto Sans Arabic"/>
              </a:rPr>
              <a:t>توانمندی‌های فنی و عملیاتی مجموعه</a:t>
            </a:r>
          </a:p>
        </p:txBody>
      </p:sp>
      <p:pic>
        <p:nvPicPr>
          <p:cNvPr id="5" name="Picture 4" descr="psc_reba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417320"/>
            <a:ext cx="5532120" cy="31089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355080" y="1417320"/>
            <a:ext cx="5166360" cy="32461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r" rtl="1">
              <a:lnSpc>
                <a:spcPct val="105000"/>
              </a:lnSpc>
              <a:spcAft>
                <a:spcPts val="400"/>
              </a:spcAft>
            </a:pPr>
            <a:r>
              <a:rPr sz="1520" b="1" dirty="0">
                <a:solidFill>
                  <a:srgbClr val="2B5B96"/>
                </a:solidFill>
                <a:latin typeface="Noto Sans Arabic"/>
              </a:rPr>
              <a:t>•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استفاده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از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ماشین‌آلات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رولینگ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مدرن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و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لابراتوارهای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پیشرفته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کنترل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کیفیت</a:t>
            </a:r>
            <a:endParaRPr sz="1520" b="0" dirty="0">
              <a:solidFill>
                <a:srgbClr val="202832"/>
              </a:solidFill>
              <a:latin typeface="Noto Sans Arabic"/>
            </a:endParaRPr>
          </a:p>
          <a:p>
            <a:pPr algn="r" rtl="1">
              <a:lnSpc>
                <a:spcPct val="105000"/>
              </a:lnSpc>
              <a:spcAft>
                <a:spcPts val="400"/>
              </a:spcAft>
            </a:pPr>
            <a:r>
              <a:rPr sz="1520" b="1" dirty="0">
                <a:solidFill>
                  <a:srgbClr val="2B5B96"/>
                </a:solidFill>
                <a:latin typeface="Noto Sans Arabic"/>
              </a:rPr>
              <a:t>•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تولید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بیلت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با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تکنولوژی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CCM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برای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دقت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و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کیفیت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بالاتر</a:t>
            </a:r>
            <a:endParaRPr sz="1520" b="0" dirty="0">
              <a:solidFill>
                <a:srgbClr val="202832"/>
              </a:solidFill>
              <a:latin typeface="Noto Sans Arabic"/>
            </a:endParaRPr>
          </a:p>
          <a:p>
            <a:pPr algn="r" rtl="1">
              <a:lnSpc>
                <a:spcPct val="105000"/>
              </a:lnSpc>
              <a:spcAft>
                <a:spcPts val="400"/>
              </a:spcAft>
            </a:pPr>
            <a:r>
              <a:rPr sz="1520" b="1" dirty="0">
                <a:solidFill>
                  <a:srgbClr val="2B5B96"/>
                </a:solidFill>
                <a:latin typeface="Noto Sans Arabic"/>
              </a:rPr>
              <a:t>•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بهره‌گیری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از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نیروی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متخصص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و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کادر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مدیریتی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مجرب</a:t>
            </a:r>
            <a:endParaRPr sz="1520" b="0" dirty="0">
              <a:solidFill>
                <a:srgbClr val="202832"/>
              </a:solidFill>
              <a:latin typeface="Noto Sans Arabic"/>
            </a:endParaRPr>
          </a:p>
          <a:p>
            <a:pPr algn="r" rtl="1">
              <a:lnSpc>
                <a:spcPct val="105000"/>
              </a:lnSpc>
              <a:spcAft>
                <a:spcPts val="400"/>
              </a:spcAft>
            </a:pPr>
            <a:r>
              <a:rPr sz="1520" b="1" dirty="0">
                <a:solidFill>
                  <a:srgbClr val="2B5B96"/>
                </a:solidFill>
                <a:latin typeface="Noto Sans Arabic"/>
              </a:rPr>
              <a:t>•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رعایت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استانداردهای </a:t>
            </a:r>
            <a:r>
              <a:rPr sz="1520" b="0" dirty="0" smtClean="0">
                <a:solidFill>
                  <a:srgbClr val="202832"/>
                </a:solidFill>
                <a:latin typeface="Noto Sans Arabic"/>
              </a:rPr>
              <a:t>ISO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در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تولید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و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مدیریت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کیفیت</a:t>
            </a:r>
            <a:endParaRPr sz="1520" b="0" dirty="0">
              <a:solidFill>
                <a:srgbClr val="202832"/>
              </a:solidFill>
              <a:latin typeface="Noto Sans Arabic"/>
            </a:endParaRPr>
          </a:p>
          <a:p>
            <a:pPr algn="r" rtl="1">
              <a:lnSpc>
                <a:spcPct val="105000"/>
              </a:lnSpc>
              <a:spcAft>
                <a:spcPts val="400"/>
              </a:spcAft>
            </a:pPr>
            <a:r>
              <a:rPr sz="1520" b="1" dirty="0">
                <a:solidFill>
                  <a:srgbClr val="2B5B96"/>
                </a:solidFill>
                <a:latin typeface="Noto Sans Arabic"/>
              </a:rPr>
              <a:t>•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ارائه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امکانات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مناسب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برای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کارکنان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شامل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حقوق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منصفانه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،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حمل‌ونقل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،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خدمات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صحی</a:t>
            </a:r>
            <a:r>
              <a:rPr sz="1520" b="0" dirty="0">
                <a:solidFill>
                  <a:srgbClr val="202832"/>
                </a:solidFill>
                <a:latin typeface="Noto Sans Arabic"/>
              </a:rPr>
              <a:t> و </a:t>
            </a:r>
            <a:r>
              <a:rPr sz="1520" b="0" dirty="0" err="1">
                <a:solidFill>
                  <a:srgbClr val="202832"/>
                </a:solidFill>
                <a:latin typeface="Noto Sans Arabic"/>
              </a:rPr>
              <a:t>اینترنت</a:t>
            </a:r>
            <a:endParaRPr sz="1520" b="0" dirty="0">
              <a:solidFill>
                <a:srgbClr val="202832"/>
              </a:solidFill>
              <a:latin typeface="Noto Sans Arabic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94360" y="4892040"/>
            <a:ext cx="342900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5020055"/>
            <a:ext cx="3154680" cy="34747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1600" b="1">
                <a:solidFill>
                  <a:srgbClr val="122F52"/>
                </a:solidFill>
                <a:latin typeface="Noto Sans Arabic"/>
              </a:rPr>
              <a:t>کنترل کیفیت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5413248"/>
            <a:ext cx="3154680" cy="429767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 rtl="1"/>
            <a:r>
              <a:rPr sz="1350" b="0" dirty="0" err="1">
                <a:solidFill>
                  <a:srgbClr val="202832"/>
                </a:solidFill>
                <a:latin typeface="Noto Sans Arabic"/>
              </a:rPr>
              <a:t>لابراتوار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و استانداردهای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تولید</a:t>
            </a:r>
            <a:endParaRPr sz="1350" b="0" dirty="0">
              <a:solidFill>
                <a:srgbClr val="202832"/>
              </a:solidFill>
              <a:latin typeface="Noto Sans Arabic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370832" y="4892040"/>
            <a:ext cx="342900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07992" y="5020055"/>
            <a:ext cx="3154680" cy="34747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1600" b="1">
                <a:solidFill>
                  <a:srgbClr val="122F52"/>
                </a:solidFill>
                <a:latin typeface="Noto Sans Arabic"/>
              </a:rPr>
              <a:t>تکنولوژی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07992" y="5413248"/>
            <a:ext cx="3154680" cy="429767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 rtl="1"/>
            <a:r>
              <a:rPr sz="1350" b="0">
                <a:solidFill>
                  <a:srgbClr val="202832"/>
                </a:solidFill>
                <a:latin typeface="Noto Sans Arabic"/>
              </a:rPr>
              <a:t>CCM و رولینگ مدرن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47304" y="4892040"/>
            <a:ext cx="342900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84464" y="5020055"/>
            <a:ext cx="3154680" cy="34747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1600" b="1">
                <a:solidFill>
                  <a:srgbClr val="122F52"/>
                </a:solidFill>
                <a:latin typeface="Noto Sans Arabic"/>
              </a:rPr>
              <a:t>سرمایه انسانی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84464" y="5413248"/>
            <a:ext cx="3154680" cy="429767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 rtl="1"/>
            <a:r>
              <a:rPr sz="1350" b="0">
                <a:solidFill>
                  <a:srgbClr val="202832"/>
                </a:solidFill>
                <a:latin typeface="Noto Sans Arabic"/>
              </a:rPr>
              <a:t>تخصص + مدیریت مجرب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37376"/>
            <a:ext cx="3657600" cy="201168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850" b="0">
                <a:solidFill>
                  <a:srgbClr val="596879"/>
                </a:solidFill>
                <a:latin typeface="Noto Sans Arabic"/>
              </a:rPr>
              <a:t>Paytakht Steel Complex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881360" y="6409944"/>
            <a:ext cx="731520" cy="25603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/>
            <a:r>
              <a:rPr sz="900" b="1">
                <a:solidFill>
                  <a:srgbClr val="596879"/>
                </a:solidFill>
                <a:latin typeface="Noto Sans Arabic"/>
              </a:rPr>
              <a:t>06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" y="127778"/>
            <a:ext cx="1105803" cy="106117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54" y="3747345"/>
            <a:ext cx="5474926" cy="8366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B5B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2700" b="1">
                <a:solidFill>
                  <a:srgbClr val="122F52"/>
                </a:solidFill>
                <a:latin typeface="Noto Sans Arabic"/>
              </a:rPr>
              <a:t>روش‌های فروش و بازاریابی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32688"/>
            <a:ext cx="10972800" cy="384048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1250" b="0">
                <a:solidFill>
                  <a:srgbClr val="596879"/>
                </a:solidFill>
                <a:latin typeface="Noto Sans Arabic"/>
              </a:rPr>
              <a:t>ترکیب حضور مستقیم، دیجیتال و ارتباط با مشتری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508760"/>
            <a:ext cx="3429000" cy="2423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1636776"/>
            <a:ext cx="3154680" cy="34747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1600" b="1">
                <a:solidFill>
                  <a:srgbClr val="122F52"/>
                </a:solidFill>
                <a:latin typeface="Noto Sans Arabic"/>
              </a:rPr>
              <a:t>حضور مستقیم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029967"/>
            <a:ext cx="3154680" cy="1801367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 rtl="1"/>
            <a:r>
              <a:rPr sz="1350" b="0">
                <a:solidFill>
                  <a:srgbClr val="202832"/>
                </a:solidFill>
                <a:latin typeface="Noto Sans Arabic"/>
              </a:rPr>
              <a:t>وب‌سایت شرکت
تبلیغات در رسانه‌ها
برپایی نمایشگاه‌ها
ارتباط مستقیم با مشتریان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508760"/>
            <a:ext cx="3429000" cy="2423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526280" y="1636776"/>
            <a:ext cx="3154680" cy="34747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1600" b="1">
                <a:solidFill>
                  <a:srgbClr val="122F52"/>
                </a:solidFill>
                <a:latin typeface="Noto Sans Arabic"/>
              </a:rPr>
              <a:t>بازاریابی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26280" y="2029967"/>
            <a:ext cx="3154680" cy="1801367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 rtl="1"/>
            <a:r>
              <a:rPr sz="1350" b="0">
                <a:solidFill>
                  <a:srgbClr val="202832"/>
                </a:solidFill>
                <a:latin typeface="Noto Sans Arabic"/>
              </a:rPr>
              <a:t>برندینگ و معرفی محصولات
ارائه اطلاعات فنی
تمرکز بر کیفیت و اعتماد
گسترش شبکه فروش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38160" y="1508760"/>
            <a:ext cx="3429000" cy="2423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75320" y="1636776"/>
            <a:ext cx="3154680" cy="34747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1600" b="1">
                <a:solidFill>
                  <a:srgbClr val="122F52"/>
                </a:solidFill>
                <a:latin typeface="Noto Sans Arabic"/>
              </a:rPr>
              <a:t>قیمت و خدمات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75320" y="2029967"/>
            <a:ext cx="3154680" cy="1801367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 rtl="1"/>
            <a:r>
              <a:rPr sz="1350" b="0">
                <a:solidFill>
                  <a:srgbClr val="202832"/>
                </a:solidFill>
                <a:latin typeface="Noto Sans Arabic"/>
              </a:rPr>
              <a:t>ارائه قیمت‌های رقابتی
تحویل سریع سفارشات
پاسخ‌گویی به نیاز بازار
تقویت وفاداری مشتری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4343400"/>
            <a:ext cx="10927080" cy="475488"/>
          </a:xfrm>
          <a:prstGeom prst="roundRect">
            <a:avLst/>
          </a:prstGeom>
          <a:solidFill>
            <a:srgbClr val="2B5B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13231" y="4361688"/>
            <a:ext cx="10780776" cy="384048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1500" b="1">
                <a:solidFill>
                  <a:srgbClr val="FFFFFF"/>
                </a:solidFill>
                <a:latin typeface="Noto Sans Arabic"/>
              </a:rPr>
              <a:t>مسیر ارتباط با مشتری</a:t>
            </a:r>
          </a:p>
        </p:txBody>
      </p:sp>
      <p:sp>
        <p:nvSpPr>
          <p:cNvPr id="16" name="Oval 15"/>
          <p:cNvSpPr/>
          <p:nvPr/>
        </p:nvSpPr>
        <p:spPr>
          <a:xfrm>
            <a:off x="777240" y="4983480"/>
            <a:ext cx="530352" cy="530352"/>
          </a:xfrm>
          <a:prstGeom prst="ellipse">
            <a:avLst/>
          </a:prstGeom>
          <a:solidFill>
            <a:srgbClr val="2B5B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77240" y="5056632"/>
            <a:ext cx="530352" cy="27432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Noto Sans Arabic"/>
              </a:rPr>
              <a:t>۱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5532120"/>
            <a:ext cx="1188720" cy="43891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 rtl="1"/>
            <a:r>
              <a:rPr sz="1150" b="1">
                <a:solidFill>
                  <a:srgbClr val="122F52"/>
                </a:solidFill>
                <a:latin typeface="Noto Sans Arabic"/>
              </a:rPr>
              <a:t>معرفی محصول</a:t>
            </a:r>
          </a:p>
        </p:txBody>
      </p:sp>
      <p:sp>
        <p:nvSpPr>
          <p:cNvPr id="19" name="Oval 18"/>
          <p:cNvSpPr/>
          <p:nvPr/>
        </p:nvSpPr>
        <p:spPr>
          <a:xfrm>
            <a:off x="2971800" y="4983480"/>
            <a:ext cx="530352" cy="530352"/>
          </a:xfrm>
          <a:prstGeom prst="ellipse">
            <a:avLst/>
          </a:prstGeom>
          <a:solidFill>
            <a:srgbClr val="2B5B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2971800" y="5056632"/>
            <a:ext cx="530352" cy="27432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Noto Sans Arabic"/>
              </a:rPr>
              <a:t>۲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51760" y="5532120"/>
            <a:ext cx="1188720" cy="43891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 rtl="1"/>
            <a:r>
              <a:rPr sz="1150" b="1">
                <a:solidFill>
                  <a:srgbClr val="122F52"/>
                </a:solidFill>
                <a:latin typeface="Noto Sans Arabic"/>
              </a:rPr>
              <a:t>استعلام و مشاوره</a:t>
            </a:r>
          </a:p>
        </p:txBody>
      </p:sp>
      <p:sp>
        <p:nvSpPr>
          <p:cNvPr id="22" name="Oval 21"/>
          <p:cNvSpPr/>
          <p:nvPr/>
        </p:nvSpPr>
        <p:spPr>
          <a:xfrm>
            <a:off x="5166360" y="4983480"/>
            <a:ext cx="530352" cy="530352"/>
          </a:xfrm>
          <a:prstGeom prst="ellipse">
            <a:avLst/>
          </a:prstGeom>
          <a:solidFill>
            <a:srgbClr val="2B5B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166360" y="5056632"/>
            <a:ext cx="530352" cy="27432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Noto Sans Arabic"/>
              </a:rPr>
              <a:t>۳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846320" y="5532120"/>
            <a:ext cx="1188720" cy="43891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 rtl="1"/>
            <a:r>
              <a:rPr sz="1150" b="1">
                <a:solidFill>
                  <a:srgbClr val="122F52"/>
                </a:solidFill>
                <a:latin typeface="Noto Sans Arabic"/>
              </a:rPr>
              <a:t>ثبت سفارش</a:t>
            </a:r>
          </a:p>
        </p:txBody>
      </p:sp>
      <p:sp>
        <p:nvSpPr>
          <p:cNvPr id="25" name="Oval 24"/>
          <p:cNvSpPr/>
          <p:nvPr/>
        </p:nvSpPr>
        <p:spPr>
          <a:xfrm>
            <a:off x="7360920" y="4983480"/>
            <a:ext cx="530352" cy="530352"/>
          </a:xfrm>
          <a:prstGeom prst="ellipse">
            <a:avLst/>
          </a:prstGeom>
          <a:solidFill>
            <a:srgbClr val="2B5B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360920" y="5056632"/>
            <a:ext cx="530352" cy="27432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Noto Sans Arabic"/>
              </a:rPr>
              <a:t>۴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040880" y="5532120"/>
            <a:ext cx="1188720" cy="43891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 rtl="1"/>
            <a:r>
              <a:rPr sz="1150" b="1">
                <a:solidFill>
                  <a:srgbClr val="122F52"/>
                </a:solidFill>
                <a:latin typeface="Noto Sans Arabic"/>
              </a:rPr>
              <a:t>تولید و کنترل کیفیت</a:t>
            </a:r>
          </a:p>
        </p:txBody>
      </p:sp>
      <p:sp>
        <p:nvSpPr>
          <p:cNvPr id="28" name="Oval 27"/>
          <p:cNvSpPr/>
          <p:nvPr/>
        </p:nvSpPr>
        <p:spPr>
          <a:xfrm>
            <a:off x="9555480" y="4983480"/>
            <a:ext cx="530352" cy="530352"/>
          </a:xfrm>
          <a:prstGeom prst="ellipse">
            <a:avLst/>
          </a:prstGeom>
          <a:solidFill>
            <a:srgbClr val="2B5B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9555480" y="5056632"/>
            <a:ext cx="530352" cy="27432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Noto Sans Arabic"/>
              </a:rPr>
              <a:t>۵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235440" y="5532120"/>
            <a:ext cx="1188720" cy="43891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 rtl="1"/>
            <a:r>
              <a:rPr sz="1150" b="1">
                <a:solidFill>
                  <a:srgbClr val="122F52"/>
                </a:solidFill>
                <a:latin typeface="Noto Sans Arabic"/>
              </a:rPr>
              <a:t>تحویل سریع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" y="6437376"/>
            <a:ext cx="3657600" cy="201168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850" b="0">
                <a:solidFill>
                  <a:srgbClr val="596879"/>
                </a:solidFill>
                <a:latin typeface="Noto Sans Arabic"/>
              </a:rPr>
              <a:t>Paytakht Steel Complex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881360" y="6409944"/>
            <a:ext cx="731520" cy="25603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/>
            <a:r>
              <a:rPr sz="900" b="1">
                <a:solidFill>
                  <a:srgbClr val="596879"/>
                </a:solidFill>
                <a:latin typeface="Noto Sans Arabic"/>
              </a:rPr>
              <a:t>07</a:t>
            </a: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7858" y="255556"/>
            <a:ext cx="1105803" cy="1061179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400" y="6051194"/>
            <a:ext cx="4831872" cy="8068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B5B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2700" b="1">
                <a:solidFill>
                  <a:srgbClr val="122F52"/>
                </a:solidFill>
                <a:latin typeface="Noto Sans Arabic"/>
              </a:rPr>
              <a:t>اهداف و پلان‌های رشد و توسعه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32688"/>
            <a:ext cx="10972800" cy="384048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1250" b="0">
                <a:solidFill>
                  <a:srgbClr val="596879"/>
                </a:solidFill>
                <a:latin typeface="Noto Sans Arabic"/>
              </a:rPr>
              <a:t>اولویت‌های عملیاتی برای افزایش ظرفیت و تنوع تولید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25880"/>
            <a:ext cx="5440680" cy="475488"/>
          </a:xfrm>
          <a:prstGeom prst="roundRect">
            <a:avLst/>
          </a:prstGeom>
          <a:solidFill>
            <a:srgbClr val="2B5B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13231" y="1344168"/>
            <a:ext cx="5294376" cy="384048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1500" b="1">
                <a:solidFill>
                  <a:srgbClr val="FFFFFF"/>
                </a:solidFill>
                <a:latin typeface="Noto Sans Arabic"/>
              </a:rPr>
              <a:t>اهداف رشد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901952"/>
            <a:ext cx="5120640" cy="315468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r" rtl="1">
              <a:lnSpc>
                <a:spcPct val="105000"/>
              </a:lnSpc>
              <a:spcAft>
                <a:spcPts val="400"/>
              </a:spcAft>
            </a:pPr>
            <a:r>
              <a:rPr sz="1540" b="1" dirty="0">
                <a:solidFill>
                  <a:srgbClr val="2B5B96"/>
                </a:solidFill>
                <a:latin typeface="Noto Sans Arabic"/>
              </a:rPr>
              <a:t>• </a:t>
            </a:r>
            <a:r>
              <a:rPr sz="1540" b="0" dirty="0" err="1">
                <a:solidFill>
                  <a:srgbClr val="202832"/>
                </a:solidFill>
                <a:latin typeface="Noto Sans Arabic"/>
              </a:rPr>
              <a:t>افتتاح</a:t>
            </a:r>
            <a:r>
              <a:rPr sz="154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40" b="0" dirty="0" err="1">
                <a:solidFill>
                  <a:srgbClr val="202832"/>
                </a:solidFill>
                <a:latin typeface="Noto Sans Arabic"/>
              </a:rPr>
              <a:t>فاز</a:t>
            </a:r>
            <a:r>
              <a:rPr sz="154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40" b="0" dirty="0" err="1">
                <a:solidFill>
                  <a:srgbClr val="202832"/>
                </a:solidFill>
                <a:latin typeface="Noto Sans Arabic"/>
              </a:rPr>
              <a:t>اول</a:t>
            </a:r>
            <a:r>
              <a:rPr sz="154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40" b="0" dirty="0" err="1">
                <a:solidFill>
                  <a:srgbClr val="202832"/>
                </a:solidFill>
                <a:latin typeface="Noto Sans Arabic"/>
              </a:rPr>
              <a:t>با</a:t>
            </a:r>
            <a:r>
              <a:rPr sz="154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40" b="0" dirty="0" err="1">
                <a:solidFill>
                  <a:srgbClr val="202832"/>
                </a:solidFill>
                <a:latin typeface="Noto Sans Arabic"/>
              </a:rPr>
              <a:t>ظرفیت</a:t>
            </a:r>
            <a:r>
              <a:rPr sz="154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40" b="0" dirty="0" err="1">
                <a:solidFill>
                  <a:srgbClr val="202832"/>
                </a:solidFill>
                <a:latin typeface="Noto Sans Arabic"/>
              </a:rPr>
              <a:t>تولید</a:t>
            </a:r>
            <a:r>
              <a:rPr sz="1540" b="0" dirty="0">
                <a:solidFill>
                  <a:srgbClr val="202832"/>
                </a:solidFill>
                <a:latin typeface="Noto Sans Arabic"/>
              </a:rPr>
              <a:t> ۱۵۰ </a:t>
            </a:r>
            <a:r>
              <a:rPr sz="1540" b="0" dirty="0" err="1">
                <a:solidFill>
                  <a:srgbClr val="202832"/>
                </a:solidFill>
                <a:latin typeface="Noto Sans Arabic"/>
              </a:rPr>
              <a:t>تن</a:t>
            </a:r>
            <a:r>
              <a:rPr sz="154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40" b="0" dirty="0" err="1">
                <a:solidFill>
                  <a:srgbClr val="202832"/>
                </a:solidFill>
                <a:latin typeface="Noto Sans Arabic"/>
              </a:rPr>
              <a:t>در</a:t>
            </a:r>
            <a:r>
              <a:rPr sz="154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40" b="0" dirty="0" err="1">
                <a:solidFill>
                  <a:srgbClr val="202832"/>
                </a:solidFill>
                <a:latin typeface="Noto Sans Arabic"/>
              </a:rPr>
              <a:t>ساعت</a:t>
            </a:r>
            <a:r>
              <a:rPr sz="154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40" b="0" dirty="0" err="1">
                <a:solidFill>
                  <a:srgbClr val="202832"/>
                </a:solidFill>
                <a:latin typeface="Noto Sans Arabic"/>
              </a:rPr>
              <a:t>سیخ</a:t>
            </a:r>
            <a:r>
              <a:rPr sz="154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40" b="0" dirty="0" err="1">
                <a:solidFill>
                  <a:srgbClr val="202832"/>
                </a:solidFill>
                <a:latin typeface="Noto Sans Arabic"/>
              </a:rPr>
              <a:t>گول</a:t>
            </a:r>
            <a:endParaRPr sz="1540" b="0" dirty="0">
              <a:solidFill>
                <a:srgbClr val="202832"/>
              </a:solidFill>
              <a:latin typeface="Noto Sans Arabic"/>
            </a:endParaRPr>
          </a:p>
          <a:p>
            <a:pPr algn="r" rtl="1">
              <a:lnSpc>
                <a:spcPct val="105000"/>
              </a:lnSpc>
              <a:spcAft>
                <a:spcPts val="400"/>
              </a:spcAft>
            </a:pPr>
            <a:r>
              <a:rPr sz="1540" b="1" dirty="0">
                <a:solidFill>
                  <a:srgbClr val="2B5B96"/>
                </a:solidFill>
                <a:latin typeface="Noto Sans Arabic"/>
              </a:rPr>
              <a:t>• </a:t>
            </a:r>
            <a:r>
              <a:rPr sz="1540" b="0" dirty="0" err="1">
                <a:solidFill>
                  <a:srgbClr val="202832"/>
                </a:solidFill>
                <a:latin typeface="Noto Sans Arabic"/>
              </a:rPr>
              <a:t>کاهش</a:t>
            </a:r>
            <a:r>
              <a:rPr sz="154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40" b="0" dirty="0" err="1">
                <a:solidFill>
                  <a:srgbClr val="202832"/>
                </a:solidFill>
                <a:latin typeface="Noto Sans Arabic"/>
              </a:rPr>
              <a:t>وابستگی</a:t>
            </a:r>
            <a:r>
              <a:rPr sz="154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40" b="0" dirty="0" err="1">
                <a:solidFill>
                  <a:srgbClr val="202832"/>
                </a:solidFill>
                <a:latin typeface="Noto Sans Arabic"/>
              </a:rPr>
              <a:t>به</a:t>
            </a:r>
            <a:r>
              <a:rPr sz="154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40" b="0" dirty="0" err="1">
                <a:solidFill>
                  <a:srgbClr val="202832"/>
                </a:solidFill>
                <a:latin typeface="Noto Sans Arabic"/>
              </a:rPr>
              <a:t>واردات</a:t>
            </a:r>
            <a:endParaRPr sz="1540" b="0" dirty="0">
              <a:solidFill>
                <a:srgbClr val="202832"/>
              </a:solidFill>
              <a:latin typeface="Noto Sans Arabic"/>
            </a:endParaRPr>
          </a:p>
          <a:p>
            <a:pPr algn="r" rtl="1">
              <a:lnSpc>
                <a:spcPct val="105000"/>
              </a:lnSpc>
              <a:spcAft>
                <a:spcPts val="400"/>
              </a:spcAft>
            </a:pPr>
            <a:r>
              <a:rPr sz="1540" b="1" dirty="0">
                <a:solidFill>
                  <a:srgbClr val="2B5B96"/>
                </a:solidFill>
                <a:latin typeface="Noto Sans Arabic"/>
              </a:rPr>
              <a:t>• </a:t>
            </a:r>
            <a:r>
              <a:rPr sz="1540" b="0" dirty="0" err="1">
                <a:solidFill>
                  <a:srgbClr val="202832"/>
                </a:solidFill>
                <a:latin typeface="Noto Sans Arabic"/>
              </a:rPr>
              <a:t>توسعه</a:t>
            </a:r>
            <a:r>
              <a:rPr sz="154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40" b="0" dirty="0" err="1">
                <a:solidFill>
                  <a:srgbClr val="202832"/>
                </a:solidFill>
                <a:latin typeface="Noto Sans Arabic"/>
              </a:rPr>
              <a:t>فعالیت‌ها</a:t>
            </a:r>
            <a:r>
              <a:rPr sz="154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40" b="0" dirty="0" err="1">
                <a:solidFill>
                  <a:srgbClr val="202832"/>
                </a:solidFill>
                <a:latin typeface="Noto Sans Arabic"/>
              </a:rPr>
              <a:t>در</a:t>
            </a:r>
            <a:r>
              <a:rPr sz="154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40" b="0" dirty="0" err="1">
                <a:solidFill>
                  <a:srgbClr val="202832"/>
                </a:solidFill>
                <a:latin typeface="Noto Sans Arabic"/>
              </a:rPr>
              <a:t>بخش</a:t>
            </a:r>
            <a:r>
              <a:rPr sz="154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40" b="0" dirty="0" err="1">
                <a:solidFill>
                  <a:srgbClr val="202832"/>
                </a:solidFill>
                <a:latin typeface="Noto Sans Arabic"/>
              </a:rPr>
              <a:t>استخراج</a:t>
            </a:r>
            <a:r>
              <a:rPr sz="154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40" b="0" dirty="0" err="1">
                <a:solidFill>
                  <a:srgbClr val="202832"/>
                </a:solidFill>
                <a:latin typeface="Noto Sans Arabic"/>
              </a:rPr>
              <a:t>معادن</a:t>
            </a:r>
            <a:r>
              <a:rPr sz="154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40" b="0" dirty="0" err="1">
                <a:solidFill>
                  <a:srgbClr val="202832"/>
                </a:solidFill>
                <a:latin typeface="Noto Sans Arabic"/>
              </a:rPr>
              <a:t>آهن</a:t>
            </a:r>
            <a:endParaRPr sz="1540" b="0" dirty="0">
              <a:solidFill>
                <a:srgbClr val="202832"/>
              </a:solidFill>
              <a:latin typeface="Noto Sans Arabic"/>
            </a:endParaRPr>
          </a:p>
          <a:p>
            <a:pPr algn="r" rtl="1">
              <a:lnSpc>
                <a:spcPct val="105000"/>
              </a:lnSpc>
              <a:spcAft>
                <a:spcPts val="400"/>
              </a:spcAft>
            </a:pPr>
            <a:r>
              <a:rPr sz="1540" b="1" dirty="0">
                <a:solidFill>
                  <a:srgbClr val="2B5B96"/>
                </a:solidFill>
                <a:latin typeface="Noto Sans Arabic"/>
              </a:rPr>
              <a:t>• </a:t>
            </a:r>
            <a:r>
              <a:rPr sz="1540" b="0" dirty="0" err="1">
                <a:solidFill>
                  <a:srgbClr val="202832"/>
                </a:solidFill>
                <a:latin typeface="Noto Sans Arabic"/>
              </a:rPr>
              <a:t>گسترش</a:t>
            </a:r>
            <a:r>
              <a:rPr sz="154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40" b="0" dirty="0" err="1">
                <a:solidFill>
                  <a:srgbClr val="202832"/>
                </a:solidFill>
                <a:latin typeface="Noto Sans Arabic"/>
              </a:rPr>
              <a:t>دامنه</a:t>
            </a:r>
            <a:r>
              <a:rPr sz="154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40" b="0" dirty="0" err="1">
                <a:solidFill>
                  <a:srgbClr val="202832"/>
                </a:solidFill>
                <a:latin typeface="Noto Sans Arabic"/>
              </a:rPr>
              <a:t>تولید</a:t>
            </a:r>
            <a:r>
              <a:rPr sz="154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40" b="0" dirty="0" err="1">
                <a:solidFill>
                  <a:srgbClr val="202832"/>
                </a:solidFill>
                <a:latin typeface="Noto Sans Arabic"/>
              </a:rPr>
              <a:t>به</a:t>
            </a:r>
            <a:r>
              <a:rPr sz="154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40" b="0" dirty="0" err="1">
                <a:solidFill>
                  <a:srgbClr val="202832"/>
                </a:solidFill>
                <a:latin typeface="Noto Sans Arabic"/>
              </a:rPr>
              <a:t>محصولات</a:t>
            </a:r>
            <a:r>
              <a:rPr sz="154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40" b="0" dirty="0" err="1">
                <a:solidFill>
                  <a:srgbClr val="202832"/>
                </a:solidFill>
                <a:latin typeface="Noto Sans Arabic"/>
              </a:rPr>
              <a:t>جدید</a:t>
            </a:r>
            <a:endParaRPr sz="1540" b="0" dirty="0">
              <a:solidFill>
                <a:srgbClr val="202832"/>
              </a:solidFill>
              <a:latin typeface="Noto Sans Arabic"/>
            </a:endParaRPr>
          </a:p>
          <a:p>
            <a:pPr algn="r" rtl="1">
              <a:lnSpc>
                <a:spcPct val="105000"/>
              </a:lnSpc>
              <a:spcAft>
                <a:spcPts val="400"/>
              </a:spcAft>
            </a:pPr>
            <a:r>
              <a:rPr sz="1540" b="1" dirty="0">
                <a:solidFill>
                  <a:srgbClr val="2B5B96"/>
                </a:solidFill>
                <a:latin typeface="Noto Sans Arabic"/>
              </a:rPr>
              <a:t>• </a:t>
            </a:r>
            <a:r>
              <a:rPr sz="1540" b="0" dirty="0" err="1">
                <a:solidFill>
                  <a:srgbClr val="202832"/>
                </a:solidFill>
                <a:latin typeface="Noto Sans Arabic"/>
              </a:rPr>
              <a:t>رقابت</a:t>
            </a:r>
            <a:r>
              <a:rPr sz="154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40" b="0" dirty="0" err="1">
                <a:solidFill>
                  <a:srgbClr val="202832"/>
                </a:solidFill>
                <a:latin typeface="Noto Sans Arabic"/>
              </a:rPr>
              <a:t>سالم</a:t>
            </a:r>
            <a:r>
              <a:rPr sz="154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40" b="0" dirty="0" err="1">
                <a:solidFill>
                  <a:srgbClr val="202832"/>
                </a:solidFill>
                <a:latin typeface="Noto Sans Arabic"/>
              </a:rPr>
              <a:t>با</a:t>
            </a:r>
            <a:r>
              <a:rPr sz="154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40" b="0" dirty="0" err="1">
                <a:solidFill>
                  <a:srgbClr val="202832"/>
                </a:solidFill>
                <a:latin typeface="Noto Sans Arabic"/>
              </a:rPr>
              <a:t>محصولات</a:t>
            </a:r>
            <a:r>
              <a:rPr sz="154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40" b="0" dirty="0" err="1">
                <a:solidFill>
                  <a:srgbClr val="202832"/>
                </a:solidFill>
                <a:latin typeface="Noto Sans Arabic"/>
              </a:rPr>
              <a:t>خارجی</a:t>
            </a:r>
            <a:endParaRPr sz="1540" b="0" dirty="0">
              <a:solidFill>
                <a:srgbClr val="202832"/>
              </a:solidFill>
              <a:latin typeface="Noto Sans Arabic"/>
            </a:endParaRPr>
          </a:p>
          <a:p>
            <a:pPr algn="r" rtl="1">
              <a:lnSpc>
                <a:spcPct val="105000"/>
              </a:lnSpc>
              <a:spcAft>
                <a:spcPts val="400"/>
              </a:spcAft>
            </a:pPr>
            <a:r>
              <a:rPr sz="1540" b="1" dirty="0">
                <a:solidFill>
                  <a:srgbClr val="2B5B96"/>
                </a:solidFill>
                <a:latin typeface="Noto Sans Arabic"/>
              </a:rPr>
              <a:t>• </a:t>
            </a:r>
            <a:r>
              <a:rPr sz="1540" b="0" dirty="0" err="1">
                <a:solidFill>
                  <a:srgbClr val="202832"/>
                </a:solidFill>
                <a:latin typeface="Noto Sans Arabic"/>
              </a:rPr>
              <a:t>افزایش</a:t>
            </a:r>
            <a:r>
              <a:rPr sz="154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40" b="0" dirty="0" err="1">
                <a:solidFill>
                  <a:srgbClr val="202832"/>
                </a:solidFill>
                <a:latin typeface="Noto Sans Arabic"/>
              </a:rPr>
              <a:t>حضور</a:t>
            </a:r>
            <a:r>
              <a:rPr sz="154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40" b="0" dirty="0" err="1">
                <a:solidFill>
                  <a:srgbClr val="202832"/>
                </a:solidFill>
                <a:latin typeface="Noto Sans Arabic"/>
              </a:rPr>
              <a:t>در</a:t>
            </a:r>
            <a:r>
              <a:rPr sz="154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40" b="0" dirty="0" err="1">
                <a:solidFill>
                  <a:srgbClr val="202832"/>
                </a:solidFill>
                <a:latin typeface="Noto Sans Arabic"/>
              </a:rPr>
              <a:t>بازارهای</a:t>
            </a:r>
            <a:r>
              <a:rPr sz="154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540" b="0" dirty="0" err="1">
                <a:solidFill>
                  <a:srgbClr val="202832"/>
                </a:solidFill>
                <a:latin typeface="Noto Sans Arabic"/>
              </a:rPr>
              <a:t>داخلی</a:t>
            </a:r>
            <a:r>
              <a:rPr sz="1540" b="0" dirty="0">
                <a:solidFill>
                  <a:srgbClr val="202832"/>
                </a:solidFill>
                <a:latin typeface="Noto Sans Arabic"/>
              </a:rPr>
              <a:t> و </a:t>
            </a:r>
            <a:r>
              <a:rPr sz="1540" b="0" dirty="0" err="1">
                <a:solidFill>
                  <a:srgbClr val="202832"/>
                </a:solidFill>
                <a:latin typeface="Noto Sans Arabic"/>
              </a:rPr>
              <a:t>صادراتی</a:t>
            </a:r>
            <a:endParaRPr sz="1540" b="0" dirty="0">
              <a:solidFill>
                <a:srgbClr val="202832"/>
              </a:solidFill>
              <a:latin typeface="Noto Sans Arabic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263640" y="1325880"/>
            <a:ext cx="5257800" cy="475488"/>
          </a:xfrm>
          <a:prstGeom prst="roundRect">
            <a:avLst/>
          </a:prstGeom>
          <a:solidFill>
            <a:srgbClr val="2B5B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336792" y="1344168"/>
            <a:ext cx="5111496" cy="384048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1500" b="1">
                <a:solidFill>
                  <a:srgbClr val="FFFFFF"/>
                </a:solidFill>
                <a:latin typeface="Noto Sans Arabic"/>
              </a:rPr>
              <a:t>تیم‌های مورد نیاز برای توسعه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1901952"/>
            <a:ext cx="4937760" cy="315468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r" rtl="1">
              <a:lnSpc>
                <a:spcPct val="105000"/>
              </a:lnSpc>
              <a:spcAft>
                <a:spcPts val="400"/>
              </a:spcAft>
            </a:pPr>
            <a:r>
              <a:rPr sz="1510" b="1">
                <a:solidFill>
                  <a:srgbClr val="2B5B96"/>
                </a:solidFill>
                <a:latin typeface="Noto Sans Arabic"/>
              </a:rPr>
              <a:t>• </a:t>
            </a:r>
            <a:r>
              <a:rPr sz="1510" b="0">
                <a:solidFill>
                  <a:srgbClr val="202832"/>
                </a:solidFill>
                <a:latin typeface="Noto Sans Arabic"/>
              </a:rPr>
              <a:t>تیم‌های تخصصی ذوب آهن، تولید بیلت و تولید سیخ گول</a:t>
            </a:r>
          </a:p>
          <a:p>
            <a:pPr algn="r" rtl="1">
              <a:lnSpc>
                <a:spcPct val="105000"/>
              </a:lnSpc>
              <a:spcAft>
                <a:spcPts val="400"/>
              </a:spcAft>
            </a:pPr>
            <a:r>
              <a:rPr sz="1510" b="1">
                <a:solidFill>
                  <a:srgbClr val="2B5B96"/>
                </a:solidFill>
                <a:latin typeface="Noto Sans Arabic"/>
              </a:rPr>
              <a:t>• </a:t>
            </a:r>
            <a:r>
              <a:rPr sz="1510" b="0">
                <a:solidFill>
                  <a:srgbClr val="202832"/>
                </a:solidFill>
                <a:latin typeface="Noto Sans Arabic"/>
              </a:rPr>
              <a:t>کنترل کیفیت، تعمیر و نگهداری، ایمنی و خدمات</a:t>
            </a:r>
          </a:p>
          <a:p>
            <a:pPr algn="r" rtl="1">
              <a:lnSpc>
                <a:spcPct val="105000"/>
              </a:lnSpc>
              <a:spcAft>
                <a:spcPts val="400"/>
              </a:spcAft>
            </a:pPr>
            <a:r>
              <a:rPr sz="1510" b="1">
                <a:solidFill>
                  <a:srgbClr val="2B5B96"/>
                </a:solidFill>
                <a:latin typeface="Noto Sans Arabic"/>
              </a:rPr>
              <a:t>• </a:t>
            </a:r>
            <a:r>
              <a:rPr sz="1510" b="0">
                <a:solidFill>
                  <a:srgbClr val="202832"/>
                </a:solidFill>
                <a:latin typeface="Noto Sans Arabic"/>
              </a:rPr>
              <a:t>تیم‌های پشتیبانی شامل مالی، اداری، فروش و بازاریابی</a:t>
            </a:r>
          </a:p>
          <a:p>
            <a:pPr algn="r" rtl="1">
              <a:lnSpc>
                <a:spcPct val="105000"/>
              </a:lnSpc>
              <a:spcAft>
                <a:spcPts val="400"/>
              </a:spcAft>
            </a:pPr>
            <a:r>
              <a:rPr sz="1510" b="1">
                <a:solidFill>
                  <a:srgbClr val="2B5B96"/>
                </a:solidFill>
                <a:latin typeface="Noto Sans Arabic"/>
              </a:rPr>
              <a:t>• </a:t>
            </a:r>
            <a:r>
              <a:rPr sz="1510" b="0">
                <a:solidFill>
                  <a:srgbClr val="202832"/>
                </a:solidFill>
                <a:latin typeface="Noto Sans Arabic"/>
              </a:rPr>
              <a:t>توسعه زیرساخت‌های حمل‌ونقل و انرژی</a:t>
            </a:r>
          </a:p>
          <a:p>
            <a:pPr algn="r" rtl="1">
              <a:lnSpc>
                <a:spcPct val="105000"/>
              </a:lnSpc>
              <a:spcAft>
                <a:spcPts val="400"/>
              </a:spcAft>
            </a:pPr>
            <a:r>
              <a:rPr sz="1510" b="1">
                <a:solidFill>
                  <a:srgbClr val="2B5B96"/>
                </a:solidFill>
                <a:latin typeface="Noto Sans Arabic"/>
              </a:rPr>
              <a:t>• </a:t>
            </a:r>
            <a:r>
              <a:rPr sz="1510" b="0">
                <a:solidFill>
                  <a:srgbClr val="202832"/>
                </a:solidFill>
                <a:latin typeface="Noto Sans Arabic"/>
              </a:rPr>
              <a:t>برنامه‌ریزی برای تولید آهن زاویهدار، تیرآهن، خطوط راه‌آهن و پایه‌های انتقال برق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5349240"/>
            <a:ext cx="10881360" cy="658368"/>
          </a:xfrm>
          <a:prstGeom prst="roundRect">
            <a:avLst/>
          </a:prstGeom>
          <a:solidFill>
            <a:srgbClr val="122F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68680" y="5477256"/>
            <a:ext cx="10424160" cy="384048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1500" b="1">
                <a:solidFill>
                  <a:srgbClr val="FFFFFF"/>
                </a:solidFill>
                <a:latin typeface="Noto Sans Arabic"/>
              </a:rPr>
              <a:t>چشم‌انداز: تبدیل پایتخت فولاد به یک مجموعه فولادی متنوع و رقابتی در افغانستان و منطقه.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37376"/>
            <a:ext cx="3657600" cy="201168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850" b="0">
                <a:solidFill>
                  <a:srgbClr val="596879"/>
                </a:solidFill>
                <a:latin typeface="Noto Sans Arabic"/>
              </a:rPr>
              <a:t>Paytakht Steel Complex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81360" y="6409944"/>
            <a:ext cx="731520" cy="25603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/>
            <a:r>
              <a:rPr sz="900" b="1">
                <a:solidFill>
                  <a:srgbClr val="596879"/>
                </a:solidFill>
                <a:latin typeface="Noto Sans Arabic"/>
              </a:rPr>
              <a:t>08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" y="144369"/>
            <a:ext cx="1105803" cy="106117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" y="5349240"/>
            <a:ext cx="4831872" cy="6583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B5B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2700" b="1">
                <a:solidFill>
                  <a:srgbClr val="122F52"/>
                </a:solidFill>
                <a:latin typeface="Noto Sans Arabic"/>
              </a:rPr>
              <a:t>اسناد و مدارک قانونی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32688"/>
            <a:ext cx="10972800" cy="384048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1250" b="0">
                <a:solidFill>
                  <a:srgbClr val="596879"/>
                </a:solidFill>
                <a:latin typeface="Noto Sans Arabic"/>
              </a:rPr>
              <a:t>بخش پایانی ارائه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600200"/>
            <a:ext cx="3337560" cy="2926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0120" y="1728216"/>
            <a:ext cx="3063240" cy="34747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1600" b="1">
                <a:solidFill>
                  <a:srgbClr val="122F52"/>
                </a:solidFill>
                <a:latin typeface="Noto Sans Arabic"/>
              </a:rPr>
              <a:t>مجوزها و ثبت‌ها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2121408"/>
            <a:ext cx="3063240" cy="230428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 rtl="1"/>
            <a:r>
              <a:rPr sz="1350" b="0">
                <a:solidFill>
                  <a:srgbClr val="202832"/>
                </a:solidFill>
                <a:latin typeface="Noto Sans Arabic"/>
              </a:rPr>
              <a:t>اسناد ثبتی و مجوزهای مرتبط با فعالیت صنعتی و تولید فولاد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34840" y="1600200"/>
            <a:ext cx="3337560" cy="2926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572000" y="1728216"/>
            <a:ext cx="3063240" cy="34747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1600" b="1">
                <a:solidFill>
                  <a:srgbClr val="122F52"/>
                </a:solidFill>
                <a:latin typeface="Noto Sans Arabic"/>
              </a:rPr>
              <a:t>استانداردها و کیفیت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2121408"/>
            <a:ext cx="3063240" cy="230428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 rtl="1"/>
            <a:r>
              <a:rPr sz="1350" b="0" dirty="0" err="1">
                <a:solidFill>
                  <a:srgbClr val="202832"/>
                </a:solidFill>
                <a:latin typeface="Noto Sans Arabic"/>
              </a:rPr>
              <a:t>مدارک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و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مستندات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استانداردهای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تولید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،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کنترل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کیفیت</a:t>
            </a:r>
            <a:r>
              <a:rPr sz="1350" b="0" dirty="0">
                <a:solidFill>
                  <a:srgbClr val="202832"/>
                </a:solidFill>
                <a:latin typeface="Noto Sans Arabic"/>
              </a:rPr>
              <a:t> و </a:t>
            </a:r>
            <a:r>
              <a:rPr sz="1350" b="0" dirty="0" err="1">
                <a:solidFill>
                  <a:srgbClr val="202832"/>
                </a:solidFill>
                <a:latin typeface="Noto Sans Arabic"/>
              </a:rPr>
              <a:t>ایمنی</a:t>
            </a:r>
            <a:endParaRPr sz="1350" b="0" dirty="0">
              <a:solidFill>
                <a:srgbClr val="202832"/>
              </a:solidFill>
              <a:latin typeface="Noto Sans Arabic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8046720" y="1600200"/>
            <a:ext cx="3337560" cy="2926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183880" y="1728216"/>
            <a:ext cx="3063240" cy="34747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 rtl="1"/>
            <a:r>
              <a:rPr sz="1600" b="1">
                <a:solidFill>
                  <a:srgbClr val="122F52"/>
                </a:solidFill>
                <a:latin typeface="Noto Sans Arabic"/>
              </a:rPr>
              <a:t>قراردادها و پروژه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83880" y="2121408"/>
            <a:ext cx="3063240" cy="230428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 rtl="1"/>
            <a:r>
              <a:rPr sz="1350" b="0">
                <a:solidFill>
                  <a:srgbClr val="202832"/>
                </a:solidFill>
                <a:latin typeface="Noto Sans Arabic"/>
              </a:rPr>
              <a:t>اسناد مرتبط با سرمایه‌گذاری، توسعه فازها و همکاری‌های تجاری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5074920"/>
            <a:ext cx="10149840" cy="59436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 rtl="1"/>
            <a:r>
              <a:rPr sz="2000" b="1">
                <a:solidFill>
                  <a:srgbClr val="122F52"/>
                </a:solidFill>
                <a:latin typeface="Noto Sans Arabic"/>
              </a:rPr>
              <a:t>پایتخت فولاد؛ گامی برای خودکفایی، اشتغال و توسعه صنعت فولاد افغانستان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" y="5704248"/>
            <a:ext cx="10149840" cy="332399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1200" b="0" dirty="0" err="1">
                <a:solidFill>
                  <a:srgbClr val="596879"/>
                </a:solidFill>
                <a:latin typeface="Noto Sans Arabic"/>
              </a:rPr>
              <a:t>Paytakht</a:t>
            </a:r>
            <a:r>
              <a:rPr sz="1200" b="0" dirty="0">
                <a:solidFill>
                  <a:srgbClr val="596879"/>
                </a:solidFill>
                <a:latin typeface="Noto Sans Arabic"/>
              </a:rPr>
              <a:t> Steel Complex  |  </a:t>
            </a:r>
            <a:r>
              <a:rPr lang="en-US" sz="1200" dirty="0" err="1" smtClean="0">
                <a:solidFill>
                  <a:srgbClr val="596879"/>
                </a:solidFill>
                <a:latin typeface="Noto Sans Arabic"/>
              </a:rPr>
              <a:t>Samangan</a:t>
            </a:r>
            <a:r>
              <a:rPr lang="en-US" sz="1200" dirty="0" smtClean="0">
                <a:solidFill>
                  <a:srgbClr val="596879"/>
                </a:solidFill>
                <a:latin typeface="Noto Sans Arabic"/>
              </a:rPr>
              <a:t> </a:t>
            </a:r>
            <a:r>
              <a:rPr sz="1200" b="0" dirty="0" smtClean="0">
                <a:solidFill>
                  <a:srgbClr val="596879"/>
                </a:solidFill>
                <a:latin typeface="Noto Sans Arabic"/>
              </a:rPr>
              <a:t>, </a:t>
            </a:r>
            <a:r>
              <a:rPr sz="1200" b="0" dirty="0">
                <a:solidFill>
                  <a:srgbClr val="596879"/>
                </a:solidFill>
                <a:latin typeface="Noto Sans Arabic"/>
              </a:rPr>
              <a:t>Afghanistan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37376"/>
            <a:ext cx="3657600" cy="201168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850" b="0" dirty="0" err="1">
                <a:solidFill>
                  <a:srgbClr val="596879"/>
                </a:solidFill>
                <a:latin typeface="Noto Sans Arabic"/>
              </a:rPr>
              <a:t>Paytakht</a:t>
            </a:r>
            <a:r>
              <a:rPr sz="850" b="0" dirty="0">
                <a:solidFill>
                  <a:srgbClr val="596879"/>
                </a:solidFill>
                <a:latin typeface="Noto Sans Arabic"/>
              </a:rPr>
              <a:t> Steel Complex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881360" y="6409944"/>
            <a:ext cx="731520" cy="25603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r"/>
            <a:r>
              <a:rPr sz="900" b="1">
                <a:solidFill>
                  <a:srgbClr val="596879"/>
                </a:solidFill>
                <a:latin typeface="Noto Sans Arabic"/>
              </a:rPr>
              <a:t>09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7858" y="347472"/>
            <a:ext cx="1105803" cy="106117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8896" y="6033973"/>
            <a:ext cx="4831872" cy="8068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steel_construction_phot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C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914400" y="1234440"/>
            <a:ext cx="10332720" cy="274320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61763" y="1572768"/>
            <a:ext cx="9365317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400" b="1" dirty="0" err="1">
                <a:solidFill>
                  <a:srgbClr val="1F4E79"/>
                </a:solidFill>
                <a:latin typeface="Arial"/>
              </a:rPr>
              <a:t>فابریکه</a:t>
            </a:r>
            <a:r>
              <a:rPr sz="3400" b="1" dirty="0">
                <a:solidFill>
                  <a:srgbClr val="1F4E79"/>
                </a:solidFill>
                <a:latin typeface="Arial"/>
              </a:rPr>
              <a:t> </a:t>
            </a:r>
            <a:r>
              <a:rPr sz="3400" b="1" dirty="0" err="1">
                <a:solidFill>
                  <a:srgbClr val="1F4E79"/>
                </a:solidFill>
                <a:latin typeface="Arial"/>
              </a:rPr>
              <a:t>ذوب</a:t>
            </a:r>
            <a:r>
              <a:rPr sz="3400" b="1" dirty="0">
                <a:solidFill>
                  <a:srgbClr val="1F4E79"/>
                </a:solidFill>
                <a:latin typeface="Arial"/>
              </a:rPr>
              <a:t> </a:t>
            </a:r>
            <a:r>
              <a:rPr sz="3400" b="1" dirty="0" err="1">
                <a:solidFill>
                  <a:srgbClr val="1F4E79"/>
                </a:solidFill>
                <a:latin typeface="Arial"/>
              </a:rPr>
              <a:t>آهن</a:t>
            </a:r>
            <a:r>
              <a:rPr sz="3400" b="1" dirty="0">
                <a:solidFill>
                  <a:srgbClr val="1F4E79"/>
                </a:solidFill>
                <a:latin typeface="Arial"/>
              </a:rPr>
              <a:t> </a:t>
            </a:r>
            <a:r>
              <a:rPr sz="3400" b="1" dirty="0" err="1">
                <a:solidFill>
                  <a:srgbClr val="1F4E79"/>
                </a:solidFill>
                <a:latin typeface="Arial"/>
              </a:rPr>
              <a:t>پایتخت</a:t>
            </a:r>
            <a:r>
              <a:rPr sz="3400" b="1" dirty="0">
                <a:solidFill>
                  <a:srgbClr val="1F4E79"/>
                </a:solidFill>
                <a:latin typeface="Arial"/>
              </a:rPr>
              <a:t> </a:t>
            </a:r>
            <a:r>
              <a:rPr sz="3400" b="1" dirty="0" err="1">
                <a:solidFill>
                  <a:srgbClr val="1F4E79"/>
                </a:solidFill>
                <a:latin typeface="Arial"/>
              </a:rPr>
              <a:t>فولاد</a:t>
            </a:r>
            <a:endParaRPr sz="3400" b="1" dirty="0">
              <a:solidFill>
                <a:srgbClr val="1F4E79"/>
              </a:solidFill>
              <a:latin typeface="Arial"/>
            </a:endParaRPr>
          </a:p>
          <a:p>
            <a:pPr algn="ctr"/>
            <a:r>
              <a:rPr sz="2400" dirty="0" err="1">
                <a:solidFill>
                  <a:srgbClr val="232D37"/>
                </a:solidFill>
                <a:latin typeface="Arial"/>
              </a:rPr>
              <a:t>پلان</a:t>
            </a:r>
            <a:r>
              <a:rPr sz="2400" dirty="0">
                <a:solidFill>
                  <a:srgbClr val="232D37"/>
                </a:solidFill>
                <a:latin typeface="Arial"/>
              </a:rPr>
              <a:t> </a:t>
            </a:r>
            <a:r>
              <a:rPr sz="2400" dirty="0" err="1">
                <a:solidFill>
                  <a:srgbClr val="232D37"/>
                </a:solidFill>
                <a:latin typeface="Arial"/>
              </a:rPr>
              <a:t>توسعه</a:t>
            </a:r>
            <a:r>
              <a:rPr sz="2400" dirty="0">
                <a:solidFill>
                  <a:srgbClr val="232D37"/>
                </a:solidFill>
                <a:latin typeface="Arial"/>
              </a:rPr>
              <a:t>، </a:t>
            </a:r>
            <a:r>
              <a:rPr sz="2400" dirty="0" err="1">
                <a:solidFill>
                  <a:srgbClr val="232D37"/>
                </a:solidFill>
                <a:latin typeface="Arial"/>
              </a:rPr>
              <a:t>تحقیق</a:t>
            </a:r>
            <a:r>
              <a:rPr sz="2400" dirty="0">
                <a:solidFill>
                  <a:srgbClr val="232D37"/>
                </a:solidFill>
                <a:latin typeface="Arial"/>
              </a:rPr>
              <a:t> و </a:t>
            </a:r>
            <a:r>
              <a:rPr sz="2400" dirty="0" err="1">
                <a:solidFill>
                  <a:srgbClr val="232D37"/>
                </a:solidFill>
                <a:latin typeface="Arial"/>
              </a:rPr>
              <a:t>توسعه</a:t>
            </a:r>
            <a:r>
              <a:rPr sz="2400" dirty="0">
                <a:solidFill>
                  <a:srgbClr val="232D37"/>
                </a:solidFill>
                <a:latin typeface="Arial"/>
              </a:rPr>
              <a:t> (R&amp;D)</a:t>
            </a:r>
          </a:p>
          <a:p>
            <a:pPr algn="ctr"/>
            <a:r>
              <a:rPr sz="1600" dirty="0" err="1">
                <a:solidFill>
                  <a:srgbClr val="5A6978"/>
                </a:solidFill>
                <a:latin typeface="Arial"/>
              </a:rPr>
              <a:t>رشد</a:t>
            </a:r>
            <a:r>
              <a:rPr sz="1600" dirty="0">
                <a:solidFill>
                  <a:srgbClr val="5A6978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5A6978"/>
                </a:solidFill>
                <a:latin typeface="Arial"/>
              </a:rPr>
              <a:t>اقتصادی</a:t>
            </a:r>
            <a:r>
              <a:rPr sz="1600" dirty="0">
                <a:solidFill>
                  <a:srgbClr val="5A6978"/>
                </a:solidFill>
                <a:latin typeface="Arial"/>
              </a:rPr>
              <a:t>، </a:t>
            </a:r>
            <a:r>
              <a:rPr sz="1600" dirty="0" err="1" smtClean="0">
                <a:solidFill>
                  <a:srgbClr val="5A6978"/>
                </a:solidFill>
                <a:latin typeface="Arial"/>
              </a:rPr>
              <a:t>اشتغال</a:t>
            </a:r>
            <a:r>
              <a:rPr lang="en-US" sz="1600" dirty="0" smtClean="0">
                <a:solidFill>
                  <a:srgbClr val="5A6978"/>
                </a:solidFill>
                <a:latin typeface="Arial"/>
              </a:rPr>
              <a:t> </a:t>
            </a:r>
            <a:r>
              <a:rPr sz="1600" dirty="0" smtClean="0">
                <a:solidFill>
                  <a:srgbClr val="5A6978"/>
                </a:solidFill>
                <a:latin typeface="Arial"/>
              </a:rPr>
              <a:t>‌</a:t>
            </a:r>
            <a:r>
              <a:rPr sz="1600" dirty="0" err="1" smtClean="0">
                <a:solidFill>
                  <a:srgbClr val="5A6978"/>
                </a:solidFill>
                <a:latin typeface="Arial"/>
              </a:rPr>
              <a:t>زایی</a:t>
            </a:r>
            <a:r>
              <a:rPr sz="1600" dirty="0" smtClean="0">
                <a:solidFill>
                  <a:srgbClr val="5A6978"/>
                </a:solidFill>
                <a:latin typeface="Arial"/>
              </a:rPr>
              <a:t> </a:t>
            </a:r>
            <a:r>
              <a:rPr sz="1600" dirty="0">
                <a:solidFill>
                  <a:srgbClr val="5A6978"/>
                </a:solidFill>
                <a:latin typeface="Arial"/>
              </a:rPr>
              <a:t>و </a:t>
            </a:r>
            <a:r>
              <a:rPr sz="1600" dirty="0" err="1">
                <a:solidFill>
                  <a:srgbClr val="5A6978"/>
                </a:solidFill>
                <a:latin typeface="Arial"/>
              </a:rPr>
              <a:t>توسعه</a:t>
            </a:r>
            <a:r>
              <a:rPr sz="1600" dirty="0">
                <a:solidFill>
                  <a:srgbClr val="5A6978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5A6978"/>
                </a:solidFill>
                <a:latin typeface="Arial"/>
              </a:rPr>
              <a:t>پایدار</a:t>
            </a:r>
            <a:r>
              <a:rPr sz="1600" dirty="0">
                <a:solidFill>
                  <a:srgbClr val="5A6978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5A6978"/>
                </a:solidFill>
                <a:latin typeface="Arial"/>
              </a:rPr>
              <a:t>در</a:t>
            </a:r>
            <a:r>
              <a:rPr sz="1600" dirty="0">
                <a:solidFill>
                  <a:srgbClr val="5A6978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5A6978"/>
                </a:solidFill>
                <a:latin typeface="Arial"/>
              </a:rPr>
              <a:t>افغانستان</a:t>
            </a:r>
            <a:endParaRPr sz="1600" dirty="0">
              <a:solidFill>
                <a:srgbClr val="5A6978"/>
              </a:solidFill>
              <a:latin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2920" y="6565392"/>
            <a:ext cx="11155680" cy="18288"/>
          </a:xfrm>
          <a:prstGeom prst="rect">
            <a:avLst/>
          </a:prstGeom>
          <a:solidFill>
            <a:srgbClr val="D7DF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48640" y="6601968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A6978"/>
                </a:solidFill>
                <a:latin typeface="Arial"/>
              </a:rPr>
              <a:t>پایتخت فولاد | برنامه توسعه و تحقیق و توسعه     1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433" y="1572768"/>
            <a:ext cx="1613223" cy="154812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104" y="3977640"/>
            <a:ext cx="4831872" cy="806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370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64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400" b="1">
                <a:solidFill>
                  <a:srgbClr val="FFFFFF"/>
                </a:solidFill>
                <a:latin typeface="Arial"/>
              </a:rPr>
              <a:t>چشم‌انداز و هدف کلان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0" y="1325880"/>
            <a:ext cx="5029200" cy="182880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1356848" y="1325880"/>
            <a:ext cx="73152" cy="1828800"/>
          </a:xfrm>
          <a:prstGeom prst="rect">
            <a:avLst/>
          </a:prstGeom>
          <a:solidFill>
            <a:srgbClr val="2C7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565392" y="1463039"/>
            <a:ext cx="4709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700" b="1">
                <a:solidFill>
                  <a:srgbClr val="1F4E79"/>
                </a:solidFill>
                <a:latin typeface="Arial"/>
              </a:rPr>
              <a:t>هدف اصلی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65392" y="1892807"/>
            <a:ext cx="470916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300" dirty="0" err="1">
                <a:solidFill>
                  <a:srgbClr val="232D37"/>
                </a:solidFill>
                <a:latin typeface="Arial"/>
              </a:rPr>
              <a:t>تبدیل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فابریکه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به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یکی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از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مراکز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مهم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تولید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فولاد</a:t>
            </a:r>
            <a:r>
              <a:rPr sz="1300" dirty="0">
                <a:solidFill>
                  <a:srgbClr val="232D37"/>
                </a:solidFill>
                <a:latin typeface="Arial"/>
              </a:rPr>
              <a:t> و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یک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زون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صنعتی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اثرگذار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در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کشور</a:t>
            </a:r>
            <a:r>
              <a:rPr sz="1300" dirty="0">
                <a:solidFill>
                  <a:srgbClr val="232D37"/>
                </a:solidFill>
                <a:latin typeface="Arial"/>
              </a:rPr>
              <a:t>،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با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تمرکز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بر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کیفیت</a:t>
            </a:r>
            <a:r>
              <a:rPr sz="1300" dirty="0">
                <a:solidFill>
                  <a:srgbClr val="232D37"/>
                </a:solidFill>
                <a:latin typeface="Arial"/>
              </a:rPr>
              <a:t>، </a:t>
            </a:r>
            <a:r>
              <a:rPr sz="1300" dirty="0" err="1" smtClean="0">
                <a:solidFill>
                  <a:srgbClr val="232D37"/>
                </a:solidFill>
                <a:latin typeface="Arial"/>
              </a:rPr>
              <a:t>بهره</a:t>
            </a:r>
            <a:r>
              <a:rPr sz="1300" dirty="0" smtClean="0">
                <a:solidFill>
                  <a:srgbClr val="232D37"/>
                </a:solidFill>
                <a:latin typeface="Arial"/>
              </a:rPr>
              <a:t>‌</a:t>
            </a:r>
            <a:r>
              <a:rPr lang="en-US" sz="1300" dirty="0" smtClean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 smtClean="0">
                <a:solidFill>
                  <a:srgbClr val="232D37"/>
                </a:solidFill>
                <a:latin typeface="Arial"/>
              </a:rPr>
              <a:t>وری</a:t>
            </a:r>
            <a:r>
              <a:rPr sz="1300" dirty="0" smtClean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>
                <a:solidFill>
                  <a:srgbClr val="232D37"/>
                </a:solidFill>
                <a:latin typeface="Arial"/>
              </a:rPr>
              <a:t>و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توسعه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پایدار</a:t>
            </a:r>
            <a:r>
              <a:rPr sz="1300" dirty="0">
                <a:solidFill>
                  <a:srgbClr val="232D37"/>
                </a:solidFill>
                <a:latin typeface="Arial"/>
              </a:rPr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1325880"/>
            <a:ext cx="5029200" cy="182880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641848" y="1325880"/>
            <a:ext cx="73152" cy="1828800"/>
          </a:xfrm>
          <a:prstGeom prst="rect">
            <a:avLst/>
          </a:prstGeom>
          <a:solidFill>
            <a:srgbClr val="2F5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0392" y="1463039"/>
            <a:ext cx="4709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700" b="1">
                <a:solidFill>
                  <a:srgbClr val="1F4E79"/>
                </a:solidFill>
                <a:latin typeface="Arial"/>
              </a:rPr>
              <a:t>محورهای توسعه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0392" y="1892807"/>
            <a:ext cx="470916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300" dirty="0" err="1">
                <a:solidFill>
                  <a:srgbClr val="232D37"/>
                </a:solidFill>
                <a:latin typeface="Arial"/>
              </a:rPr>
              <a:t>افزایش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ظرفیت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تولید</a:t>
            </a:r>
            <a:r>
              <a:rPr sz="1300" dirty="0">
                <a:solidFill>
                  <a:srgbClr val="232D37"/>
                </a:solidFill>
                <a:latin typeface="Arial"/>
              </a:rPr>
              <a:t>، ایجاد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فرصت‌های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شغلی</a:t>
            </a:r>
            <a:r>
              <a:rPr sz="1300" dirty="0">
                <a:solidFill>
                  <a:srgbClr val="232D37"/>
                </a:solidFill>
                <a:latin typeface="Arial"/>
              </a:rPr>
              <a:t>،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بهبود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کیفیت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محصولات</a:t>
            </a:r>
            <a:r>
              <a:rPr sz="1300" dirty="0">
                <a:solidFill>
                  <a:srgbClr val="232D37"/>
                </a:solidFill>
                <a:latin typeface="Arial"/>
              </a:rPr>
              <a:t>،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کاهش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هزینه‌ها</a:t>
            </a:r>
            <a:r>
              <a:rPr sz="1300" dirty="0">
                <a:solidFill>
                  <a:srgbClr val="232D37"/>
                </a:solidFill>
                <a:latin typeface="Arial"/>
              </a:rPr>
              <a:t> و </a:t>
            </a:r>
            <a:r>
              <a:rPr sz="1300" dirty="0" err="1" smtClean="0">
                <a:solidFill>
                  <a:srgbClr val="232D37"/>
                </a:solidFill>
                <a:latin typeface="Arial"/>
              </a:rPr>
              <a:t>فراهم</a:t>
            </a:r>
            <a:r>
              <a:rPr sz="1300" dirty="0" smtClean="0">
                <a:solidFill>
                  <a:srgbClr val="232D37"/>
                </a:solidFill>
                <a:latin typeface="Arial"/>
              </a:rPr>
              <a:t>‌</a:t>
            </a:r>
            <a:r>
              <a:rPr lang="en-US" sz="1300" dirty="0" smtClean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 smtClean="0">
                <a:solidFill>
                  <a:srgbClr val="232D37"/>
                </a:solidFill>
                <a:latin typeface="Arial"/>
              </a:rPr>
              <a:t>سازی</a:t>
            </a:r>
            <a:r>
              <a:rPr sz="1300" dirty="0" smtClean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زمینه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ورود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به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بازارهای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بین‌المللی</a:t>
            </a:r>
            <a:r>
              <a:rPr sz="1300" dirty="0">
                <a:solidFill>
                  <a:srgbClr val="232D37"/>
                </a:solidFill>
                <a:latin typeface="Arial"/>
              </a:rPr>
              <a:t>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0" y="3474720"/>
            <a:ext cx="5029200" cy="182880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11356848" y="3474720"/>
            <a:ext cx="73152" cy="18288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049537" y="3611879"/>
            <a:ext cx="1225015" cy="3539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700" b="1" dirty="0" err="1">
                <a:solidFill>
                  <a:srgbClr val="1F4E79"/>
                </a:solidFill>
                <a:latin typeface="Arial"/>
              </a:rPr>
              <a:t>نقش</a:t>
            </a:r>
            <a:r>
              <a:rPr sz="1700" b="1" dirty="0">
                <a:solidFill>
                  <a:srgbClr val="1F4E79"/>
                </a:solidFill>
                <a:latin typeface="Arial"/>
              </a:rPr>
              <a:t> </a:t>
            </a:r>
            <a:r>
              <a:rPr lang="en-US" sz="1700" b="1" dirty="0" smtClean="0">
                <a:solidFill>
                  <a:srgbClr val="1F4E79"/>
                </a:solidFill>
                <a:latin typeface="Arial"/>
              </a:rPr>
              <a:t>   </a:t>
            </a:r>
            <a:r>
              <a:rPr sz="1700" b="1" dirty="0" smtClean="0">
                <a:solidFill>
                  <a:srgbClr val="1F4E79"/>
                </a:solidFill>
                <a:latin typeface="Arial"/>
              </a:rPr>
              <a:t>R&amp;D</a:t>
            </a:r>
            <a:endParaRPr sz="1700" b="1" dirty="0">
              <a:solidFill>
                <a:srgbClr val="1F4E79"/>
              </a:solidFill>
              <a:latin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65392" y="4041648"/>
            <a:ext cx="470916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300" dirty="0">
                <a:solidFill>
                  <a:srgbClr val="232D37"/>
                </a:solidFill>
                <a:latin typeface="Arial"/>
              </a:rPr>
              <a:t>ایجاد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موتور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نوآوری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برای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 smtClean="0">
                <a:solidFill>
                  <a:srgbClr val="232D37"/>
                </a:solidFill>
                <a:latin typeface="Arial"/>
              </a:rPr>
              <a:t>بهینه</a:t>
            </a:r>
            <a:r>
              <a:rPr lang="en-US" sz="1300" dirty="0" smtClean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smtClean="0">
                <a:solidFill>
                  <a:srgbClr val="232D37"/>
                </a:solidFill>
                <a:latin typeface="Arial"/>
              </a:rPr>
              <a:t>‌</a:t>
            </a:r>
            <a:r>
              <a:rPr sz="1300" dirty="0" err="1" smtClean="0">
                <a:solidFill>
                  <a:srgbClr val="232D37"/>
                </a:solidFill>
                <a:latin typeface="Arial"/>
              </a:rPr>
              <a:t>سازی</a:t>
            </a:r>
            <a:r>
              <a:rPr sz="1300" dirty="0" smtClean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فرآیندها</a:t>
            </a:r>
            <a:r>
              <a:rPr sz="1300" dirty="0">
                <a:solidFill>
                  <a:srgbClr val="232D37"/>
                </a:solidFill>
                <a:latin typeface="Arial"/>
              </a:rPr>
              <a:t>،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کاهش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مصرف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انرژی</a:t>
            </a:r>
            <a:r>
              <a:rPr sz="1300" dirty="0">
                <a:solidFill>
                  <a:srgbClr val="232D37"/>
                </a:solidFill>
                <a:latin typeface="Arial"/>
              </a:rPr>
              <a:t>،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ارتقای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کیفیت</a:t>
            </a:r>
            <a:r>
              <a:rPr sz="1300" dirty="0">
                <a:solidFill>
                  <a:srgbClr val="232D37"/>
                </a:solidFill>
                <a:latin typeface="Arial"/>
              </a:rPr>
              <a:t> و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توسعه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محصولات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فولادی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با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ارزش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افزوده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بالاتر</a:t>
            </a:r>
            <a:r>
              <a:rPr sz="1300" dirty="0">
                <a:solidFill>
                  <a:srgbClr val="232D37"/>
                </a:solidFill>
                <a:latin typeface="Arial"/>
              </a:rPr>
              <a:t>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3474720"/>
            <a:ext cx="5029200" cy="182880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641848" y="3474720"/>
            <a:ext cx="73152" cy="1828800"/>
          </a:xfrm>
          <a:prstGeom prst="rect">
            <a:avLst/>
          </a:prstGeom>
          <a:solidFill>
            <a:srgbClr val="2C7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50392" y="3611879"/>
            <a:ext cx="4709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700" b="1">
                <a:solidFill>
                  <a:srgbClr val="1F4E79"/>
                </a:solidFill>
                <a:latin typeface="Arial"/>
              </a:rPr>
              <a:t>مسیر آینده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0392" y="4041648"/>
            <a:ext cx="4709160" cy="1115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300">
                <a:solidFill>
                  <a:srgbClr val="232D37"/>
                </a:solidFill>
                <a:latin typeface="Arial"/>
              </a:rPr>
              <a:t>تمرکز بر فناوری‌های نوین، همکاری با دانشگاه‌ها و متخصصان، جذب سرمایه‌گذاری و حرکت به سمت فناوری‌های سبز و پایدار.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2920" y="6565392"/>
            <a:ext cx="11155680" cy="18288"/>
          </a:xfrm>
          <a:prstGeom prst="rect">
            <a:avLst/>
          </a:prstGeom>
          <a:solidFill>
            <a:srgbClr val="D7DF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48640" y="6601968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A6978"/>
                </a:solidFill>
                <a:latin typeface="Arial"/>
              </a:rPr>
              <a:t>پایتخت فولاد | برنامه توسعه و تحقیق و توسعه     2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4504" y="684504"/>
            <a:ext cx="682686" cy="65513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7907" y="5686673"/>
            <a:ext cx="4831872" cy="806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792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64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400" b="1">
                <a:solidFill>
                  <a:srgbClr val="FFFFFF"/>
                </a:solidFill>
                <a:latin typeface="Arial"/>
              </a:rPr>
              <a:t>تیم‌های مورد نیاز برای توسعه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6400800" cy="112030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 rtl="1">
              <a:lnSpc>
                <a:spcPct val="105000"/>
              </a:lnSpc>
              <a:spcAft>
                <a:spcPts val="1000"/>
              </a:spcAft>
            </a:pPr>
            <a:r>
              <a:rPr sz="1900" dirty="0">
                <a:solidFill>
                  <a:srgbClr val="232D37"/>
                </a:solidFill>
                <a:latin typeface="Arial"/>
              </a:rPr>
              <a:t>•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تیم‌های</a:t>
            </a:r>
            <a:r>
              <a:rPr sz="1900" dirty="0">
                <a:solidFill>
                  <a:srgbClr val="232D37"/>
                </a:solidFill>
                <a:latin typeface="Arial"/>
              </a:rPr>
              <a:t>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تخصصی</a:t>
            </a:r>
            <a:r>
              <a:rPr sz="1900" dirty="0">
                <a:solidFill>
                  <a:srgbClr val="232D37"/>
                </a:solidFill>
                <a:latin typeface="Arial"/>
              </a:rPr>
              <a:t>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ذوب</a:t>
            </a:r>
            <a:r>
              <a:rPr sz="1900" dirty="0">
                <a:solidFill>
                  <a:srgbClr val="232D37"/>
                </a:solidFill>
                <a:latin typeface="Arial"/>
              </a:rPr>
              <a:t>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آهن</a:t>
            </a:r>
            <a:r>
              <a:rPr sz="1900" dirty="0">
                <a:solidFill>
                  <a:srgbClr val="232D37"/>
                </a:solidFill>
                <a:latin typeface="Arial"/>
              </a:rPr>
              <a:t>،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تولید</a:t>
            </a:r>
            <a:r>
              <a:rPr sz="1900" dirty="0">
                <a:solidFill>
                  <a:srgbClr val="232D37"/>
                </a:solidFill>
                <a:latin typeface="Arial"/>
              </a:rPr>
              <a:t>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بیلت</a:t>
            </a:r>
            <a:r>
              <a:rPr sz="1900" dirty="0">
                <a:solidFill>
                  <a:srgbClr val="232D37"/>
                </a:solidFill>
                <a:latin typeface="Arial"/>
              </a:rPr>
              <a:t>،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تولید</a:t>
            </a:r>
            <a:r>
              <a:rPr sz="1900" dirty="0">
                <a:solidFill>
                  <a:srgbClr val="232D37"/>
                </a:solidFill>
                <a:latin typeface="Arial"/>
              </a:rPr>
              <a:t>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سیخ</a:t>
            </a:r>
            <a:r>
              <a:rPr sz="1900" dirty="0">
                <a:solidFill>
                  <a:srgbClr val="232D37"/>
                </a:solidFill>
                <a:latin typeface="Arial"/>
              </a:rPr>
              <a:t>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گول</a:t>
            </a:r>
            <a:r>
              <a:rPr sz="1900" dirty="0">
                <a:solidFill>
                  <a:srgbClr val="232D37"/>
                </a:solidFill>
                <a:latin typeface="Arial"/>
              </a:rPr>
              <a:t>،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کنترل</a:t>
            </a:r>
            <a:r>
              <a:rPr sz="1900" dirty="0">
                <a:solidFill>
                  <a:srgbClr val="232D37"/>
                </a:solidFill>
                <a:latin typeface="Arial"/>
              </a:rPr>
              <a:t>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کیفیت</a:t>
            </a:r>
            <a:r>
              <a:rPr sz="1900" dirty="0">
                <a:solidFill>
                  <a:srgbClr val="232D37"/>
                </a:solidFill>
                <a:latin typeface="Arial"/>
              </a:rPr>
              <a:t>،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تعمیر</a:t>
            </a:r>
            <a:r>
              <a:rPr sz="1900" dirty="0">
                <a:solidFill>
                  <a:srgbClr val="232D37"/>
                </a:solidFill>
                <a:latin typeface="Arial"/>
              </a:rPr>
              <a:t> و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نگهداری</a:t>
            </a:r>
            <a:r>
              <a:rPr sz="1900" dirty="0">
                <a:solidFill>
                  <a:srgbClr val="232D37"/>
                </a:solidFill>
                <a:latin typeface="Arial"/>
              </a:rPr>
              <a:t>،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امنیت</a:t>
            </a:r>
            <a:r>
              <a:rPr sz="1900" dirty="0">
                <a:solidFill>
                  <a:srgbClr val="232D37"/>
                </a:solidFill>
                <a:latin typeface="Arial"/>
              </a:rPr>
              <a:t> و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خدمات</a:t>
            </a:r>
            <a:r>
              <a:rPr sz="1900" dirty="0">
                <a:solidFill>
                  <a:srgbClr val="232D37"/>
                </a:solidFill>
                <a:latin typeface="Arial"/>
              </a:rPr>
              <a:t>.</a:t>
            </a:r>
          </a:p>
          <a:p>
            <a:pPr algn="r" rtl="1">
              <a:lnSpc>
                <a:spcPct val="105000"/>
              </a:lnSpc>
              <a:spcAft>
                <a:spcPts val="1000"/>
              </a:spcAft>
            </a:pPr>
            <a:r>
              <a:rPr sz="1900" dirty="0">
                <a:solidFill>
                  <a:srgbClr val="232D37"/>
                </a:solidFill>
                <a:latin typeface="Arial"/>
              </a:rPr>
              <a:t>•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تیم‌های</a:t>
            </a:r>
            <a:r>
              <a:rPr sz="1900" dirty="0">
                <a:solidFill>
                  <a:srgbClr val="232D37"/>
                </a:solidFill>
                <a:latin typeface="Arial"/>
              </a:rPr>
              <a:t>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پشتیبانی</a:t>
            </a:r>
            <a:r>
              <a:rPr sz="1900" dirty="0">
                <a:solidFill>
                  <a:srgbClr val="232D37"/>
                </a:solidFill>
                <a:latin typeface="Arial"/>
              </a:rPr>
              <a:t>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شامل</a:t>
            </a:r>
            <a:r>
              <a:rPr sz="1900" dirty="0">
                <a:solidFill>
                  <a:srgbClr val="232D37"/>
                </a:solidFill>
                <a:latin typeface="Arial"/>
              </a:rPr>
              <a:t>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مالی</a:t>
            </a:r>
            <a:r>
              <a:rPr sz="1900" dirty="0">
                <a:solidFill>
                  <a:srgbClr val="232D37"/>
                </a:solidFill>
                <a:latin typeface="Arial"/>
              </a:rPr>
              <a:t>،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اداری</a:t>
            </a:r>
            <a:r>
              <a:rPr sz="1900" dirty="0">
                <a:solidFill>
                  <a:srgbClr val="232D37"/>
                </a:solidFill>
                <a:latin typeface="Arial"/>
              </a:rPr>
              <a:t>،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فروش</a:t>
            </a:r>
            <a:r>
              <a:rPr sz="1900" dirty="0">
                <a:solidFill>
                  <a:srgbClr val="232D37"/>
                </a:solidFill>
                <a:latin typeface="Arial"/>
              </a:rPr>
              <a:t> و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بازاریابی</a:t>
            </a:r>
            <a:r>
              <a:rPr sz="1900" dirty="0">
                <a:solidFill>
                  <a:srgbClr val="232D37"/>
                </a:solidFill>
                <a:latin typeface="Arial"/>
              </a:rPr>
              <a:t>.</a:t>
            </a:r>
          </a:p>
        </p:txBody>
      </p:sp>
      <p:pic>
        <p:nvPicPr>
          <p:cNvPr id="6" name="Picture 5" descr="steel_construction_phot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0" y="1234440"/>
            <a:ext cx="3840480" cy="256032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22960" y="3520440"/>
            <a:ext cx="10652760" cy="160020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1402568" y="3520440"/>
            <a:ext cx="73152" cy="1600200"/>
          </a:xfrm>
          <a:prstGeom prst="rect">
            <a:avLst/>
          </a:prstGeom>
          <a:solidFill>
            <a:srgbClr val="2F5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87552" y="3657600"/>
            <a:ext cx="10332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700" b="1">
                <a:solidFill>
                  <a:srgbClr val="1F4E79"/>
                </a:solidFill>
                <a:latin typeface="Arial"/>
              </a:rPr>
              <a:t>نتیجه مورد انتظار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7552" y="4087368"/>
            <a:ext cx="10332720" cy="886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300">
                <a:solidFill>
                  <a:srgbClr val="232D37"/>
                </a:solidFill>
                <a:latin typeface="Arial"/>
              </a:rPr>
              <a:t>تشکیل ساختار منسجم منابع انسانی که تولید، کیفیت، نگهداری، فروش و پشتیبانی را در یک زنجیره عملیاتی واحد هماهنگ کند.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" y="6565392"/>
            <a:ext cx="11155680" cy="18288"/>
          </a:xfrm>
          <a:prstGeom prst="rect">
            <a:avLst/>
          </a:prstGeom>
          <a:solidFill>
            <a:srgbClr val="D7DF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48640" y="6601968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A6978"/>
                </a:solidFill>
                <a:latin typeface="Arial"/>
              </a:rPr>
              <a:t>پایتخت فولاد | برنامه توسعه و تحقیق و توسعه     3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77" y="707279"/>
            <a:ext cx="895876" cy="85972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" y="5686207"/>
            <a:ext cx="4831872" cy="806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44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64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400" b="1">
                <a:solidFill>
                  <a:srgbClr val="FFFFFF"/>
                </a:solidFill>
                <a:latin typeface="Arial"/>
              </a:rPr>
              <a:t>درخواست‌های فابریکه از دولت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234440"/>
            <a:ext cx="10607040" cy="211904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 rtl="1">
              <a:lnSpc>
                <a:spcPct val="105000"/>
              </a:lnSpc>
              <a:spcAft>
                <a:spcPts val="1000"/>
              </a:spcAft>
            </a:pPr>
            <a:r>
              <a:rPr sz="1900" dirty="0">
                <a:solidFill>
                  <a:srgbClr val="232D37"/>
                </a:solidFill>
                <a:latin typeface="Arial"/>
              </a:rPr>
              <a:t>•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حمایت</a:t>
            </a:r>
            <a:r>
              <a:rPr sz="1900" dirty="0">
                <a:solidFill>
                  <a:srgbClr val="232D37"/>
                </a:solidFill>
                <a:latin typeface="Arial"/>
              </a:rPr>
              <a:t>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از</a:t>
            </a:r>
            <a:r>
              <a:rPr sz="1900" dirty="0">
                <a:solidFill>
                  <a:srgbClr val="232D37"/>
                </a:solidFill>
                <a:latin typeface="Arial"/>
              </a:rPr>
              <a:t>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صنعت</a:t>
            </a:r>
            <a:r>
              <a:rPr sz="1900" dirty="0">
                <a:solidFill>
                  <a:srgbClr val="232D37"/>
                </a:solidFill>
                <a:latin typeface="Arial"/>
              </a:rPr>
              <a:t>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فولاد</a:t>
            </a:r>
            <a:r>
              <a:rPr sz="1900" dirty="0">
                <a:solidFill>
                  <a:srgbClr val="232D37"/>
                </a:solidFill>
                <a:latin typeface="Arial"/>
              </a:rPr>
              <a:t>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به‌عنوان</a:t>
            </a:r>
            <a:r>
              <a:rPr sz="1900" dirty="0">
                <a:solidFill>
                  <a:srgbClr val="232D37"/>
                </a:solidFill>
                <a:latin typeface="Arial"/>
              </a:rPr>
              <a:t>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یکی</a:t>
            </a:r>
            <a:r>
              <a:rPr sz="1900" dirty="0">
                <a:solidFill>
                  <a:srgbClr val="232D37"/>
                </a:solidFill>
                <a:latin typeface="Arial"/>
              </a:rPr>
              <a:t>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از</a:t>
            </a:r>
            <a:r>
              <a:rPr sz="1900" dirty="0">
                <a:solidFill>
                  <a:srgbClr val="232D37"/>
                </a:solidFill>
                <a:latin typeface="Arial"/>
              </a:rPr>
              <a:t>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ارکان</a:t>
            </a:r>
            <a:r>
              <a:rPr sz="1900" dirty="0">
                <a:solidFill>
                  <a:srgbClr val="232D37"/>
                </a:solidFill>
                <a:latin typeface="Arial"/>
              </a:rPr>
              <a:t>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اقتصاد</a:t>
            </a:r>
            <a:r>
              <a:rPr sz="1900" dirty="0">
                <a:solidFill>
                  <a:srgbClr val="232D37"/>
                </a:solidFill>
                <a:latin typeface="Arial"/>
              </a:rPr>
              <a:t>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ملی</a:t>
            </a:r>
            <a:r>
              <a:rPr sz="1900" dirty="0">
                <a:solidFill>
                  <a:srgbClr val="232D37"/>
                </a:solidFill>
                <a:latin typeface="Arial"/>
              </a:rPr>
              <a:t>.</a:t>
            </a:r>
          </a:p>
          <a:p>
            <a:pPr algn="r" rtl="1">
              <a:lnSpc>
                <a:spcPct val="105000"/>
              </a:lnSpc>
              <a:spcAft>
                <a:spcPts val="1000"/>
              </a:spcAft>
            </a:pPr>
            <a:r>
              <a:rPr sz="1900" dirty="0">
                <a:solidFill>
                  <a:srgbClr val="232D37"/>
                </a:solidFill>
                <a:latin typeface="Arial"/>
              </a:rPr>
              <a:t>•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تسهیل</a:t>
            </a:r>
            <a:r>
              <a:rPr sz="1900" dirty="0">
                <a:solidFill>
                  <a:srgbClr val="232D37"/>
                </a:solidFill>
                <a:latin typeface="Arial"/>
              </a:rPr>
              <a:t>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دسترسی</a:t>
            </a:r>
            <a:r>
              <a:rPr sz="1900" dirty="0">
                <a:solidFill>
                  <a:srgbClr val="232D37"/>
                </a:solidFill>
                <a:latin typeface="Arial"/>
              </a:rPr>
              <a:t>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به</a:t>
            </a:r>
            <a:r>
              <a:rPr sz="1900" dirty="0">
                <a:solidFill>
                  <a:srgbClr val="232D37"/>
                </a:solidFill>
                <a:latin typeface="Arial"/>
              </a:rPr>
              <a:t>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منابع</a:t>
            </a:r>
            <a:r>
              <a:rPr sz="1900" dirty="0">
                <a:solidFill>
                  <a:srgbClr val="232D37"/>
                </a:solidFill>
                <a:latin typeface="Arial"/>
              </a:rPr>
              <a:t>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اولیه</a:t>
            </a:r>
            <a:r>
              <a:rPr sz="1900" dirty="0">
                <a:solidFill>
                  <a:srgbClr val="232D37"/>
                </a:solidFill>
                <a:latin typeface="Arial"/>
              </a:rPr>
              <a:t>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داخلی</a:t>
            </a:r>
            <a:r>
              <a:rPr sz="1900" dirty="0">
                <a:solidFill>
                  <a:srgbClr val="232D37"/>
                </a:solidFill>
                <a:latin typeface="Arial"/>
              </a:rPr>
              <a:t>.</a:t>
            </a:r>
          </a:p>
          <a:p>
            <a:pPr algn="r" rtl="1">
              <a:lnSpc>
                <a:spcPct val="105000"/>
              </a:lnSpc>
              <a:spcAft>
                <a:spcPts val="1000"/>
              </a:spcAft>
            </a:pPr>
            <a:r>
              <a:rPr sz="1900" dirty="0">
                <a:solidFill>
                  <a:srgbClr val="232D37"/>
                </a:solidFill>
                <a:latin typeface="Arial"/>
              </a:rPr>
              <a:t>•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کاهش</a:t>
            </a:r>
            <a:r>
              <a:rPr sz="1900" dirty="0">
                <a:solidFill>
                  <a:srgbClr val="232D37"/>
                </a:solidFill>
                <a:latin typeface="Arial"/>
              </a:rPr>
              <a:t>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هزینه‌های</a:t>
            </a:r>
            <a:r>
              <a:rPr sz="1900" dirty="0">
                <a:solidFill>
                  <a:srgbClr val="232D37"/>
                </a:solidFill>
                <a:latin typeface="Arial"/>
              </a:rPr>
              <a:t>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گمرکی</a:t>
            </a:r>
            <a:r>
              <a:rPr sz="1900" dirty="0">
                <a:solidFill>
                  <a:srgbClr val="232D37"/>
                </a:solidFill>
                <a:latin typeface="Arial"/>
              </a:rPr>
              <a:t>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برای</a:t>
            </a:r>
            <a:r>
              <a:rPr sz="1900" dirty="0">
                <a:solidFill>
                  <a:srgbClr val="232D37"/>
                </a:solidFill>
                <a:latin typeface="Arial"/>
              </a:rPr>
              <a:t>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مواد</a:t>
            </a:r>
            <a:r>
              <a:rPr sz="1900" dirty="0">
                <a:solidFill>
                  <a:srgbClr val="232D37"/>
                </a:solidFill>
                <a:latin typeface="Arial"/>
              </a:rPr>
              <a:t>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اولیه</a:t>
            </a:r>
            <a:r>
              <a:rPr sz="1900" dirty="0">
                <a:solidFill>
                  <a:srgbClr val="232D37"/>
                </a:solidFill>
                <a:latin typeface="Arial"/>
              </a:rPr>
              <a:t>.</a:t>
            </a:r>
          </a:p>
          <a:p>
            <a:pPr algn="r" rtl="1">
              <a:lnSpc>
                <a:spcPct val="105000"/>
              </a:lnSpc>
              <a:spcAft>
                <a:spcPts val="1000"/>
              </a:spcAft>
            </a:pPr>
            <a:r>
              <a:rPr sz="1900" dirty="0">
                <a:solidFill>
                  <a:srgbClr val="232D37"/>
                </a:solidFill>
                <a:latin typeface="Arial"/>
              </a:rPr>
              <a:t>• ایجاد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زیرساخت‌های</a:t>
            </a:r>
            <a:r>
              <a:rPr sz="1900" dirty="0">
                <a:solidFill>
                  <a:srgbClr val="232D37"/>
                </a:solidFill>
                <a:latin typeface="Arial"/>
              </a:rPr>
              <a:t>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لازم</a:t>
            </a:r>
            <a:r>
              <a:rPr sz="1900" dirty="0">
                <a:solidFill>
                  <a:srgbClr val="232D37"/>
                </a:solidFill>
                <a:latin typeface="Arial"/>
              </a:rPr>
              <a:t>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برای</a:t>
            </a:r>
            <a:r>
              <a:rPr sz="1900" dirty="0">
                <a:solidFill>
                  <a:srgbClr val="232D37"/>
                </a:solidFill>
                <a:latin typeface="Arial"/>
              </a:rPr>
              <a:t>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صادرات</a:t>
            </a:r>
            <a:r>
              <a:rPr sz="1900" dirty="0">
                <a:solidFill>
                  <a:srgbClr val="232D37"/>
                </a:solidFill>
                <a:latin typeface="Arial"/>
              </a:rPr>
              <a:t>.</a:t>
            </a:r>
          </a:p>
          <a:p>
            <a:pPr algn="r" rtl="1">
              <a:lnSpc>
                <a:spcPct val="105000"/>
              </a:lnSpc>
              <a:spcAft>
                <a:spcPts val="1000"/>
              </a:spcAft>
            </a:pPr>
            <a:r>
              <a:rPr sz="1900" dirty="0">
                <a:solidFill>
                  <a:srgbClr val="232D37"/>
                </a:solidFill>
                <a:latin typeface="Arial"/>
              </a:rPr>
              <a:t>•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حمایت</a:t>
            </a:r>
            <a:r>
              <a:rPr sz="1900" dirty="0">
                <a:solidFill>
                  <a:srgbClr val="232D37"/>
                </a:solidFill>
                <a:latin typeface="Arial"/>
              </a:rPr>
              <a:t>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از</a:t>
            </a:r>
            <a:r>
              <a:rPr sz="1900" dirty="0">
                <a:solidFill>
                  <a:srgbClr val="232D37"/>
                </a:solidFill>
                <a:latin typeface="Arial"/>
              </a:rPr>
              <a:t>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بخش</a:t>
            </a:r>
            <a:r>
              <a:rPr sz="1900" dirty="0">
                <a:solidFill>
                  <a:srgbClr val="232D37"/>
                </a:solidFill>
                <a:latin typeface="Arial"/>
              </a:rPr>
              <a:t>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تحقیق</a:t>
            </a:r>
            <a:r>
              <a:rPr sz="1900" dirty="0">
                <a:solidFill>
                  <a:srgbClr val="232D37"/>
                </a:solidFill>
                <a:latin typeface="Arial"/>
              </a:rPr>
              <a:t> و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توسعه</a:t>
            </a:r>
            <a:r>
              <a:rPr sz="1900" dirty="0">
                <a:solidFill>
                  <a:srgbClr val="232D37"/>
                </a:solidFill>
                <a:latin typeface="Arial"/>
              </a:rPr>
              <a:t> (R&amp;D)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برای</a:t>
            </a:r>
            <a:r>
              <a:rPr sz="1900" dirty="0">
                <a:solidFill>
                  <a:srgbClr val="232D37"/>
                </a:solidFill>
                <a:latin typeface="Arial"/>
              </a:rPr>
              <a:t>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پیشبرد</a:t>
            </a:r>
            <a:r>
              <a:rPr sz="1900" dirty="0">
                <a:solidFill>
                  <a:srgbClr val="232D37"/>
                </a:solidFill>
                <a:latin typeface="Arial"/>
              </a:rPr>
              <a:t>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برنامه</a:t>
            </a:r>
            <a:r>
              <a:rPr sz="1900" dirty="0">
                <a:solidFill>
                  <a:srgbClr val="232D37"/>
                </a:solidFill>
                <a:latin typeface="Arial"/>
              </a:rPr>
              <a:t>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توسعه</a:t>
            </a:r>
            <a:r>
              <a:rPr sz="1900" dirty="0">
                <a:solidFill>
                  <a:srgbClr val="232D37"/>
                </a:solidFill>
                <a:latin typeface="Arial"/>
              </a:rPr>
              <a:t> </a:t>
            </a:r>
            <a:r>
              <a:rPr sz="1900" dirty="0" err="1">
                <a:solidFill>
                  <a:srgbClr val="232D37"/>
                </a:solidFill>
                <a:latin typeface="Arial"/>
              </a:rPr>
              <a:t>فابریکه</a:t>
            </a:r>
            <a:r>
              <a:rPr sz="1900" dirty="0">
                <a:solidFill>
                  <a:srgbClr val="232D37"/>
                </a:solidFill>
                <a:latin typeface="Arial"/>
              </a:rPr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743200" y="5212080"/>
            <a:ext cx="6675120" cy="86868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345168" y="5212080"/>
            <a:ext cx="73152" cy="868680"/>
          </a:xfrm>
          <a:prstGeom prst="rect">
            <a:avLst/>
          </a:prstGeom>
          <a:solidFill>
            <a:srgbClr val="2C7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948940" y="5229962"/>
            <a:ext cx="6355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700" b="1">
                <a:solidFill>
                  <a:srgbClr val="1F4E79"/>
                </a:solidFill>
                <a:latin typeface="Arial"/>
              </a:rPr>
              <a:t>اثر این حمایت‌ها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07792" y="5779008"/>
            <a:ext cx="635508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300" dirty="0" err="1">
                <a:solidFill>
                  <a:srgbClr val="232D37"/>
                </a:solidFill>
                <a:latin typeface="Arial"/>
              </a:rPr>
              <a:t>کاهش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هزینه</a:t>
            </a:r>
            <a:r>
              <a:rPr sz="1300" dirty="0">
                <a:solidFill>
                  <a:srgbClr val="232D37"/>
                </a:solidFill>
                <a:latin typeface="Arial"/>
              </a:rPr>
              <a:t>،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افزایش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 smtClean="0">
                <a:solidFill>
                  <a:srgbClr val="232D37"/>
                </a:solidFill>
                <a:latin typeface="Arial"/>
              </a:rPr>
              <a:t>رقابت</a:t>
            </a:r>
            <a:r>
              <a:rPr lang="en-US" sz="1300" dirty="0" smtClean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smtClean="0">
                <a:solidFill>
                  <a:srgbClr val="232D37"/>
                </a:solidFill>
                <a:latin typeface="Arial"/>
              </a:rPr>
              <a:t>‌</a:t>
            </a:r>
            <a:r>
              <a:rPr sz="1300" dirty="0" err="1" smtClean="0">
                <a:solidFill>
                  <a:srgbClr val="232D37"/>
                </a:solidFill>
                <a:latin typeface="Arial"/>
              </a:rPr>
              <a:t>پذیری</a:t>
            </a:r>
            <a:r>
              <a:rPr sz="1300" dirty="0" smtClean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>
                <a:solidFill>
                  <a:srgbClr val="232D37"/>
                </a:solidFill>
                <a:latin typeface="Arial"/>
              </a:rPr>
              <a:t>و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تسریع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توسعه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صنعت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فولاد</a:t>
            </a:r>
            <a:r>
              <a:rPr sz="1300" dirty="0">
                <a:solidFill>
                  <a:srgbClr val="232D37"/>
                </a:solidFill>
                <a:latin typeface="Arial"/>
              </a:rPr>
              <a:t>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6565392"/>
            <a:ext cx="11155680" cy="18288"/>
          </a:xfrm>
          <a:prstGeom prst="rect">
            <a:avLst/>
          </a:prstGeom>
          <a:solidFill>
            <a:srgbClr val="D7DF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48640" y="6601968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A6978"/>
                </a:solidFill>
                <a:latin typeface="Arial"/>
              </a:rPr>
              <a:t>پایتخت فولاد | برنامه توسعه و تحقیق و توسعه     4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34" y="768096"/>
            <a:ext cx="1151976" cy="110548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55876"/>
            <a:ext cx="4831872" cy="806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15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010612" y="109728"/>
            <a:ext cx="360226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lang="en-US" sz="2400" b="1" dirty="0" smtClean="0">
                <a:solidFill>
                  <a:srgbClr val="FFFFFF"/>
                </a:solidFill>
                <a:latin typeface="Arial"/>
              </a:rPr>
              <a:t>  </a:t>
            </a:r>
            <a:r>
              <a:rPr sz="2400" b="1" dirty="0" err="1" smtClean="0">
                <a:solidFill>
                  <a:srgbClr val="FFFFFF"/>
                </a:solidFill>
                <a:latin typeface="Arial"/>
              </a:rPr>
              <a:t>برنامه</a:t>
            </a:r>
            <a:r>
              <a:rPr sz="2400" b="1" dirty="0" smtClean="0">
                <a:solidFill>
                  <a:srgbClr val="FFFFFF"/>
                </a:solidFill>
                <a:latin typeface="Arial"/>
              </a:rPr>
              <a:t> </a:t>
            </a:r>
            <a:r>
              <a:rPr sz="2400" b="1" dirty="0" err="1">
                <a:solidFill>
                  <a:srgbClr val="FFFFFF"/>
                </a:solidFill>
                <a:latin typeface="Arial"/>
              </a:rPr>
              <a:t>تحقیق</a:t>
            </a:r>
            <a:r>
              <a:rPr sz="2400" b="1" dirty="0">
                <a:solidFill>
                  <a:srgbClr val="FFFFFF"/>
                </a:solidFill>
                <a:latin typeface="Arial"/>
              </a:rPr>
              <a:t> و </a:t>
            </a:r>
            <a:r>
              <a:rPr sz="2400" b="1" dirty="0" err="1">
                <a:solidFill>
                  <a:srgbClr val="FFFFFF"/>
                </a:solidFill>
                <a:latin typeface="Arial"/>
              </a:rPr>
              <a:t>توسعه</a:t>
            </a:r>
            <a:r>
              <a:rPr sz="2400" b="1" dirty="0">
                <a:solidFill>
                  <a:srgbClr val="FFFFFF"/>
                </a:solidFill>
                <a:latin typeface="Arial"/>
              </a:rPr>
              <a:t> (R&amp;D)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143000"/>
            <a:ext cx="10881360" cy="188000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 rtl="1">
              <a:lnSpc>
                <a:spcPct val="105000"/>
              </a:lnSpc>
              <a:spcAft>
                <a:spcPts val="1000"/>
              </a:spcAft>
            </a:pPr>
            <a:r>
              <a:rPr sz="1600" dirty="0">
                <a:solidFill>
                  <a:srgbClr val="232D37"/>
                </a:solidFill>
                <a:latin typeface="Arial"/>
              </a:rPr>
              <a:t>• </a:t>
            </a:r>
            <a:r>
              <a:rPr sz="1600" dirty="0" err="1">
                <a:solidFill>
                  <a:srgbClr val="FF0000"/>
                </a:solidFill>
                <a:latin typeface="Arial"/>
              </a:rPr>
              <a:t>بهینه‌سازی</a:t>
            </a:r>
            <a:r>
              <a:rPr sz="1600" dirty="0">
                <a:solidFill>
                  <a:srgbClr val="FF0000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FF0000"/>
                </a:solidFill>
                <a:latin typeface="Arial"/>
              </a:rPr>
              <a:t>فرآیندهای</a:t>
            </a:r>
            <a:r>
              <a:rPr sz="1600" dirty="0">
                <a:solidFill>
                  <a:srgbClr val="FF0000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FF0000"/>
                </a:solidFill>
                <a:latin typeface="Arial"/>
              </a:rPr>
              <a:t>تولید</a:t>
            </a:r>
            <a:r>
              <a:rPr sz="1600" dirty="0">
                <a:solidFill>
                  <a:srgbClr val="FF0000"/>
                </a:solidFill>
                <a:latin typeface="Arial"/>
              </a:rPr>
              <a:t>: </a:t>
            </a:r>
            <a:r>
              <a:rPr sz="1600" dirty="0" err="1">
                <a:solidFill>
                  <a:srgbClr val="232D37"/>
                </a:solidFill>
                <a:latin typeface="Arial"/>
              </a:rPr>
              <a:t>کاهش</a:t>
            </a:r>
            <a:r>
              <a:rPr sz="1600" dirty="0">
                <a:solidFill>
                  <a:srgbClr val="232D37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32D37"/>
                </a:solidFill>
                <a:latin typeface="Arial"/>
              </a:rPr>
              <a:t>مصرف</a:t>
            </a:r>
            <a:r>
              <a:rPr sz="1600" dirty="0">
                <a:solidFill>
                  <a:srgbClr val="232D37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32D37"/>
                </a:solidFill>
                <a:latin typeface="Arial"/>
              </a:rPr>
              <a:t>انرژی</a:t>
            </a:r>
            <a:r>
              <a:rPr sz="1600" dirty="0">
                <a:solidFill>
                  <a:srgbClr val="232D37"/>
                </a:solidFill>
                <a:latin typeface="Arial"/>
              </a:rPr>
              <a:t> و </a:t>
            </a:r>
            <a:r>
              <a:rPr sz="1600" dirty="0" err="1">
                <a:solidFill>
                  <a:srgbClr val="232D37"/>
                </a:solidFill>
                <a:latin typeface="Arial"/>
              </a:rPr>
              <a:t>افزایش</a:t>
            </a:r>
            <a:r>
              <a:rPr sz="1600" dirty="0">
                <a:solidFill>
                  <a:srgbClr val="232D37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32D37"/>
                </a:solidFill>
                <a:latin typeface="Arial"/>
              </a:rPr>
              <a:t>بهره‌وری</a:t>
            </a:r>
            <a:r>
              <a:rPr sz="1600" dirty="0">
                <a:solidFill>
                  <a:srgbClr val="232D37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32D37"/>
                </a:solidFill>
                <a:latin typeface="Arial"/>
              </a:rPr>
              <a:t>در</a:t>
            </a:r>
            <a:r>
              <a:rPr sz="1600" dirty="0">
                <a:solidFill>
                  <a:srgbClr val="232D37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32D37"/>
                </a:solidFill>
                <a:latin typeface="Arial"/>
              </a:rPr>
              <a:t>ذوب</a:t>
            </a:r>
            <a:r>
              <a:rPr sz="1600" dirty="0">
                <a:solidFill>
                  <a:srgbClr val="232D37"/>
                </a:solidFill>
                <a:latin typeface="Arial"/>
              </a:rPr>
              <a:t> و </a:t>
            </a:r>
            <a:r>
              <a:rPr sz="1600" dirty="0" err="1">
                <a:solidFill>
                  <a:srgbClr val="232D37"/>
                </a:solidFill>
                <a:latin typeface="Arial"/>
              </a:rPr>
              <a:t>ریخته‌گری</a:t>
            </a:r>
            <a:r>
              <a:rPr sz="1600" dirty="0">
                <a:solidFill>
                  <a:srgbClr val="232D37"/>
                </a:solidFill>
                <a:latin typeface="Arial"/>
              </a:rPr>
              <a:t>.</a:t>
            </a:r>
          </a:p>
          <a:p>
            <a:pPr algn="r" rtl="1">
              <a:lnSpc>
                <a:spcPct val="105000"/>
              </a:lnSpc>
              <a:spcAft>
                <a:spcPts val="1000"/>
              </a:spcAft>
            </a:pPr>
            <a:r>
              <a:rPr sz="1600" dirty="0">
                <a:solidFill>
                  <a:srgbClr val="232D37"/>
                </a:solidFill>
                <a:latin typeface="Arial"/>
              </a:rPr>
              <a:t>• </a:t>
            </a:r>
            <a:r>
              <a:rPr sz="1600" dirty="0" err="1">
                <a:solidFill>
                  <a:srgbClr val="FF0000"/>
                </a:solidFill>
                <a:latin typeface="Arial"/>
              </a:rPr>
              <a:t>تحقیق</a:t>
            </a:r>
            <a:r>
              <a:rPr sz="1600" dirty="0">
                <a:solidFill>
                  <a:srgbClr val="FF0000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FF0000"/>
                </a:solidFill>
                <a:latin typeface="Arial"/>
              </a:rPr>
              <a:t>روی</a:t>
            </a:r>
            <a:r>
              <a:rPr sz="1600" dirty="0">
                <a:solidFill>
                  <a:srgbClr val="FF0000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FF0000"/>
                </a:solidFill>
                <a:latin typeface="Arial"/>
              </a:rPr>
              <a:t>آلیاژهای</a:t>
            </a:r>
            <a:r>
              <a:rPr sz="1600" dirty="0">
                <a:solidFill>
                  <a:srgbClr val="FF0000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FF0000"/>
                </a:solidFill>
                <a:latin typeface="Arial"/>
              </a:rPr>
              <a:t>جدید</a:t>
            </a:r>
            <a:r>
              <a:rPr sz="1600" dirty="0">
                <a:solidFill>
                  <a:srgbClr val="FF0000"/>
                </a:solidFill>
                <a:latin typeface="Arial"/>
              </a:rPr>
              <a:t>: </a:t>
            </a:r>
            <a:r>
              <a:rPr sz="1600" dirty="0" err="1">
                <a:solidFill>
                  <a:srgbClr val="232D37"/>
                </a:solidFill>
                <a:latin typeface="Arial"/>
              </a:rPr>
              <a:t>تولید</a:t>
            </a:r>
            <a:r>
              <a:rPr sz="1600" dirty="0">
                <a:solidFill>
                  <a:srgbClr val="232D37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32D37"/>
                </a:solidFill>
                <a:latin typeface="Arial"/>
              </a:rPr>
              <a:t>فولادهای</a:t>
            </a:r>
            <a:r>
              <a:rPr sz="1600" dirty="0">
                <a:solidFill>
                  <a:srgbClr val="232D37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32D37"/>
                </a:solidFill>
                <a:latin typeface="Arial"/>
              </a:rPr>
              <a:t>مقاوم‌تر</a:t>
            </a:r>
            <a:r>
              <a:rPr sz="1600" dirty="0">
                <a:solidFill>
                  <a:srgbClr val="232D37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32D37"/>
                </a:solidFill>
                <a:latin typeface="Arial"/>
              </a:rPr>
              <a:t>با</a:t>
            </a:r>
            <a:r>
              <a:rPr sz="1600" dirty="0">
                <a:solidFill>
                  <a:srgbClr val="232D37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32D37"/>
                </a:solidFill>
                <a:latin typeface="Arial"/>
              </a:rPr>
              <a:t>خواص</a:t>
            </a:r>
            <a:r>
              <a:rPr sz="1600" dirty="0">
                <a:solidFill>
                  <a:srgbClr val="232D37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32D37"/>
                </a:solidFill>
                <a:latin typeface="Arial"/>
              </a:rPr>
              <a:t>مکانیکی</a:t>
            </a:r>
            <a:r>
              <a:rPr sz="1600" dirty="0">
                <a:solidFill>
                  <a:srgbClr val="232D37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32D37"/>
                </a:solidFill>
                <a:latin typeface="Arial"/>
              </a:rPr>
              <a:t>بهینه</a:t>
            </a:r>
            <a:r>
              <a:rPr sz="1600" dirty="0">
                <a:solidFill>
                  <a:srgbClr val="232D37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32D37"/>
                </a:solidFill>
                <a:latin typeface="Arial"/>
              </a:rPr>
              <a:t>برای</a:t>
            </a:r>
            <a:r>
              <a:rPr sz="1600" dirty="0">
                <a:solidFill>
                  <a:srgbClr val="232D37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32D37"/>
                </a:solidFill>
                <a:latin typeface="Arial"/>
              </a:rPr>
              <a:t>صنایع</a:t>
            </a:r>
            <a:r>
              <a:rPr sz="1600" dirty="0">
                <a:solidFill>
                  <a:srgbClr val="232D37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32D37"/>
                </a:solidFill>
                <a:latin typeface="Arial"/>
              </a:rPr>
              <a:t>مختلف</a:t>
            </a:r>
            <a:r>
              <a:rPr sz="1600" dirty="0">
                <a:solidFill>
                  <a:srgbClr val="232D37"/>
                </a:solidFill>
                <a:latin typeface="Arial"/>
              </a:rPr>
              <a:t>.</a:t>
            </a:r>
          </a:p>
          <a:p>
            <a:pPr algn="r" rtl="1">
              <a:lnSpc>
                <a:spcPct val="105000"/>
              </a:lnSpc>
              <a:spcAft>
                <a:spcPts val="1000"/>
              </a:spcAft>
            </a:pPr>
            <a:r>
              <a:rPr sz="1600" dirty="0">
                <a:solidFill>
                  <a:srgbClr val="232D37"/>
                </a:solidFill>
                <a:latin typeface="Arial"/>
              </a:rPr>
              <a:t>• </a:t>
            </a:r>
            <a:r>
              <a:rPr sz="1600" dirty="0" err="1">
                <a:solidFill>
                  <a:srgbClr val="FF0000"/>
                </a:solidFill>
                <a:latin typeface="Arial"/>
              </a:rPr>
              <a:t>کاهش</a:t>
            </a:r>
            <a:r>
              <a:rPr sz="1600" dirty="0">
                <a:solidFill>
                  <a:srgbClr val="FF0000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FF0000"/>
                </a:solidFill>
                <a:latin typeface="Arial"/>
              </a:rPr>
              <a:t>هزینه‌های</a:t>
            </a:r>
            <a:r>
              <a:rPr sz="1600" dirty="0">
                <a:solidFill>
                  <a:srgbClr val="FF0000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FF0000"/>
                </a:solidFill>
                <a:latin typeface="Arial"/>
              </a:rPr>
              <a:t>تولید</a:t>
            </a:r>
            <a:r>
              <a:rPr sz="1600" dirty="0">
                <a:solidFill>
                  <a:srgbClr val="FF0000"/>
                </a:solidFill>
                <a:latin typeface="Arial"/>
              </a:rPr>
              <a:t>: </a:t>
            </a:r>
            <a:r>
              <a:rPr sz="1600" dirty="0" err="1">
                <a:solidFill>
                  <a:srgbClr val="232D37"/>
                </a:solidFill>
                <a:latin typeface="Arial"/>
              </a:rPr>
              <a:t>استفاده</a:t>
            </a:r>
            <a:r>
              <a:rPr sz="1600" dirty="0">
                <a:solidFill>
                  <a:srgbClr val="232D37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32D37"/>
                </a:solidFill>
                <a:latin typeface="Arial"/>
              </a:rPr>
              <a:t>از</a:t>
            </a:r>
            <a:r>
              <a:rPr sz="1600" dirty="0">
                <a:solidFill>
                  <a:srgbClr val="232D37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32D37"/>
                </a:solidFill>
                <a:latin typeface="Arial"/>
              </a:rPr>
              <a:t>فناوری‌های</a:t>
            </a:r>
            <a:r>
              <a:rPr sz="1600" dirty="0">
                <a:solidFill>
                  <a:srgbClr val="232D37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32D37"/>
                </a:solidFill>
                <a:latin typeface="Arial"/>
              </a:rPr>
              <a:t>نوین</a:t>
            </a:r>
            <a:r>
              <a:rPr sz="1600" dirty="0">
                <a:solidFill>
                  <a:srgbClr val="232D37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32D37"/>
                </a:solidFill>
                <a:latin typeface="Arial"/>
              </a:rPr>
              <a:t>برای</a:t>
            </a:r>
            <a:r>
              <a:rPr sz="1600" dirty="0">
                <a:solidFill>
                  <a:srgbClr val="232D37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32D37"/>
                </a:solidFill>
                <a:latin typeface="Arial"/>
              </a:rPr>
              <a:t>افزایش</a:t>
            </a:r>
            <a:r>
              <a:rPr sz="1600" dirty="0">
                <a:solidFill>
                  <a:srgbClr val="232D37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32D37"/>
                </a:solidFill>
                <a:latin typeface="Arial"/>
              </a:rPr>
              <a:t>کارایی</a:t>
            </a:r>
            <a:r>
              <a:rPr sz="1600" dirty="0">
                <a:solidFill>
                  <a:srgbClr val="232D37"/>
                </a:solidFill>
                <a:latin typeface="Arial"/>
              </a:rPr>
              <a:t>.</a:t>
            </a:r>
          </a:p>
          <a:p>
            <a:pPr algn="r" rtl="1">
              <a:lnSpc>
                <a:spcPct val="105000"/>
              </a:lnSpc>
              <a:spcAft>
                <a:spcPts val="1000"/>
              </a:spcAft>
            </a:pPr>
            <a:r>
              <a:rPr sz="1600" dirty="0">
                <a:solidFill>
                  <a:srgbClr val="232D37"/>
                </a:solidFill>
                <a:latin typeface="Arial"/>
              </a:rPr>
              <a:t>•</a:t>
            </a:r>
            <a:r>
              <a:rPr sz="1600" dirty="0">
                <a:solidFill>
                  <a:srgbClr val="FF0000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FF0000"/>
                </a:solidFill>
                <a:latin typeface="Arial"/>
              </a:rPr>
              <a:t>به‌کارگیری</a:t>
            </a:r>
            <a:r>
              <a:rPr sz="1600" dirty="0">
                <a:solidFill>
                  <a:srgbClr val="FF0000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FF0000"/>
                </a:solidFill>
                <a:latin typeface="Arial"/>
              </a:rPr>
              <a:t>روش‌های</a:t>
            </a:r>
            <a:r>
              <a:rPr sz="1600" dirty="0">
                <a:solidFill>
                  <a:srgbClr val="FF0000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FF0000"/>
                </a:solidFill>
                <a:latin typeface="Arial"/>
              </a:rPr>
              <a:t>پایدار</a:t>
            </a:r>
            <a:r>
              <a:rPr sz="1600" dirty="0">
                <a:solidFill>
                  <a:srgbClr val="FF0000"/>
                </a:solidFill>
                <a:latin typeface="Arial"/>
              </a:rPr>
              <a:t>: </a:t>
            </a:r>
            <a:r>
              <a:rPr sz="1600" dirty="0" err="1">
                <a:solidFill>
                  <a:srgbClr val="232D37"/>
                </a:solidFill>
                <a:latin typeface="Arial"/>
              </a:rPr>
              <a:t>توسعه</a:t>
            </a:r>
            <a:r>
              <a:rPr sz="1600" dirty="0">
                <a:solidFill>
                  <a:srgbClr val="232D37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32D37"/>
                </a:solidFill>
                <a:latin typeface="Arial"/>
              </a:rPr>
              <a:t>فناوری‌های</a:t>
            </a:r>
            <a:r>
              <a:rPr sz="1600" dirty="0">
                <a:solidFill>
                  <a:srgbClr val="232D37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32D37"/>
                </a:solidFill>
                <a:latin typeface="Arial"/>
              </a:rPr>
              <a:t>دوستدار</a:t>
            </a:r>
            <a:r>
              <a:rPr sz="1600" dirty="0">
                <a:solidFill>
                  <a:srgbClr val="232D37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32D37"/>
                </a:solidFill>
                <a:latin typeface="Arial"/>
              </a:rPr>
              <a:t>محیط‌زیست</a:t>
            </a:r>
            <a:r>
              <a:rPr sz="1600" dirty="0">
                <a:solidFill>
                  <a:srgbClr val="232D37"/>
                </a:solidFill>
                <a:latin typeface="Arial"/>
              </a:rPr>
              <a:t> و </a:t>
            </a:r>
            <a:r>
              <a:rPr sz="1600" dirty="0" err="1">
                <a:solidFill>
                  <a:srgbClr val="232D37"/>
                </a:solidFill>
                <a:latin typeface="Arial"/>
              </a:rPr>
              <a:t>کاهش</a:t>
            </a:r>
            <a:r>
              <a:rPr sz="1600" dirty="0">
                <a:solidFill>
                  <a:srgbClr val="232D37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32D37"/>
                </a:solidFill>
                <a:latin typeface="Arial"/>
              </a:rPr>
              <a:t>آلاینده‌های</a:t>
            </a:r>
            <a:r>
              <a:rPr sz="1600" dirty="0">
                <a:solidFill>
                  <a:srgbClr val="232D37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32D37"/>
                </a:solidFill>
                <a:latin typeface="Arial"/>
              </a:rPr>
              <a:t>صنعتی</a:t>
            </a:r>
            <a:r>
              <a:rPr sz="1600" dirty="0">
                <a:solidFill>
                  <a:srgbClr val="232D37"/>
                </a:solidFill>
                <a:latin typeface="Arial"/>
              </a:rPr>
              <a:t>.</a:t>
            </a:r>
          </a:p>
          <a:p>
            <a:pPr algn="r" rtl="1">
              <a:lnSpc>
                <a:spcPct val="105000"/>
              </a:lnSpc>
              <a:spcAft>
                <a:spcPts val="1000"/>
              </a:spcAft>
            </a:pPr>
            <a:r>
              <a:rPr sz="1600" dirty="0">
                <a:solidFill>
                  <a:srgbClr val="FF0000"/>
                </a:solidFill>
                <a:latin typeface="Arial"/>
              </a:rPr>
              <a:t>• </a:t>
            </a:r>
            <a:r>
              <a:rPr sz="1600" dirty="0" err="1">
                <a:solidFill>
                  <a:srgbClr val="FF0000"/>
                </a:solidFill>
                <a:latin typeface="Arial"/>
              </a:rPr>
              <a:t>افزایش</a:t>
            </a:r>
            <a:r>
              <a:rPr sz="1600" dirty="0">
                <a:solidFill>
                  <a:srgbClr val="FF0000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FF0000"/>
                </a:solidFill>
                <a:latin typeface="Arial"/>
              </a:rPr>
              <a:t>ارزش</a:t>
            </a:r>
            <a:r>
              <a:rPr sz="1600" dirty="0">
                <a:solidFill>
                  <a:srgbClr val="FF0000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FF0000"/>
                </a:solidFill>
                <a:latin typeface="Arial"/>
              </a:rPr>
              <a:t>افزوده</a:t>
            </a:r>
            <a:r>
              <a:rPr sz="1600" dirty="0">
                <a:solidFill>
                  <a:srgbClr val="FF0000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FF0000"/>
                </a:solidFill>
                <a:latin typeface="Arial"/>
              </a:rPr>
              <a:t>محصولات</a:t>
            </a:r>
            <a:r>
              <a:rPr sz="1600" dirty="0">
                <a:solidFill>
                  <a:srgbClr val="FF0000"/>
                </a:solidFill>
                <a:latin typeface="Arial"/>
              </a:rPr>
              <a:t>: </a:t>
            </a:r>
            <a:r>
              <a:rPr sz="1600" dirty="0" err="1">
                <a:solidFill>
                  <a:srgbClr val="232D37"/>
                </a:solidFill>
                <a:latin typeface="Arial"/>
              </a:rPr>
              <a:t>توسعه</a:t>
            </a:r>
            <a:r>
              <a:rPr sz="1600" dirty="0">
                <a:solidFill>
                  <a:srgbClr val="232D37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32D37"/>
                </a:solidFill>
                <a:latin typeface="Arial"/>
              </a:rPr>
              <a:t>فولادهای</a:t>
            </a:r>
            <a:r>
              <a:rPr sz="1600" dirty="0">
                <a:solidFill>
                  <a:srgbClr val="232D37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32D37"/>
                </a:solidFill>
                <a:latin typeface="Arial"/>
              </a:rPr>
              <a:t>خاص</a:t>
            </a:r>
            <a:r>
              <a:rPr sz="1600" dirty="0">
                <a:solidFill>
                  <a:srgbClr val="232D37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32D37"/>
                </a:solidFill>
                <a:latin typeface="Arial"/>
              </a:rPr>
              <a:t>برای</a:t>
            </a:r>
            <a:r>
              <a:rPr sz="1600" dirty="0">
                <a:solidFill>
                  <a:srgbClr val="232D37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32D37"/>
                </a:solidFill>
                <a:latin typeface="Arial"/>
              </a:rPr>
              <a:t>کاربردهای</a:t>
            </a:r>
            <a:r>
              <a:rPr sz="1600" dirty="0">
                <a:solidFill>
                  <a:srgbClr val="232D37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32D37"/>
                </a:solidFill>
                <a:latin typeface="Arial"/>
              </a:rPr>
              <a:t>پیشرفته</a:t>
            </a:r>
            <a:r>
              <a:rPr sz="1600" dirty="0">
                <a:solidFill>
                  <a:srgbClr val="232D37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32D37"/>
                </a:solidFill>
                <a:latin typeface="Arial"/>
              </a:rPr>
              <a:t>مانند</a:t>
            </a:r>
            <a:r>
              <a:rPr sz="1600" dirty="0">
                <a:solidFill>
                  <a:srgbClr val="232D37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32D37"/>
                </a:solidFill>
                <a:latin typeface="Arial"/>
              </a:rPr>
              <a:t>خودروسازی</a:t>
            </a:r>
            <a:r>
              <a:rPr sz="1600" dirty="0">
                <a:solidFill>
                  <a:srgbClr val="232D37"/>
                </a:solidFill>
                <a:latin typeface="Arial"/>
              </a:rPr>
              <a:t>، </a:t>
            </a:r>
            <a:r>
              <a:rPr sz="1600" dirty="0" err="1">
                <a:solidFill>
                  <a:srgbClr val="232D37"/>
                </a:solidFill>
                <a:latin typeface="Arial"/>
              </a:rPr>
              <a:t>صنایع</a:t>
            </a:r>
            <a:r>
              <a:rPr sz="1600" dirty="0">
                <a:solidFill>
                  <a:srgbClr val="232D37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32D37"/>
                </a:solidFill>
                <a:latin typeface="Arial"/>
              </a:rPr>
              <a:t>هوایی</a:t>
            </a:r>
            <a:r>
              <a:rPr sz="1600" dirty="0">
                <a:solidFill>
                  <a:srgbClr val="232D37"/>
                </a:solidFill>
                <a:latin typeface="Arial"/>
              </a:rPr>
              <a:t> و </a:t>
            </a:r>
            <a:r>
              <a:rPr sz="1600" dirty="0" err="1">
                <a:solidFill>
                  <a:srgbClr val="232D37"/>
                </a:solidFill>
                <a:latin typeface="Arial"/>
              </a:rPr>
              <a:t>ساختمان‌سازی</a:t>
            </a:r>
            <a:r>
              <a:rPr sz="1600" dirty="0">
                <a:solidFill>
                  <a:srgbClr val="232D37"/>
                </a:solidFill>
                <a:latin typeface="Arial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65392"/>
            <a:ext cx="11155680" cy="18288"/>
          </a:xfrm>
          <a:prstGeom prst="rect">
            <a:avLst/>
          </a:prstGeom>
          <a:solidFill>
            <a:srgbClr val="D7DF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48640" y="6601968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A6978"/>
                </a:solidFill>
                <a:latin typeface="Arial"/>
              </a:rPr>
              <a:t>پایتخت فولاد | برنامه توسعه و تحقیق و توسعه     5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155" y="868680"/>
            <a:ext cx="1613223" cy="154812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155" y="5510631"/>
            <a:ext cx="4831872" cy="806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165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30461" y="130444"/>
            <a:ext cx="300915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/>
            <a:r>
              <a:rPr sz="2400" b="1" dirty="0" err="1">
                <a:solidFill>
                  <a:srgbClr val="FFFFFF"/>
                </a:solidFill>
                <a:latin typeface="Arial"/>
              </a:rPr>
              <a:t>اقدامات</a:t>
            </a:r>
            <a:r>
              <a:rPr sz="24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2400" b="1" dirty="0" err="1">
                <a:solidFill>
                  <a:srgbClr val="FFFFFF"/>
                </a:solidFill>
                <a:latin typeface="Arial"/>
              </a:rPr>
              <a:t>اجرایی</a:t>
            </a:r>
            <a:r>
              <a:rPr sz="24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2400" b="1" dirty="0" err="1">
                <a:solidFill>
                  <a:srgbClr val="FFFFFF"/>
                </a:solidFill>
                <a:latin typeface="Arial"/>
              </a:rPr>
              <a:t>برای</a:t>
            </a:r>
            <a:r>
              <a:rPr sz="2400" b="1" dirty="0">
                <a:solidFill>
                  <a:srgbClr val="FFFFFF"/>
                </a:solidFill>
                <a:latin typeface="Arial"/>
              </a:rPr>
              <a:t> R&amp;D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0" y="1143000"/>
            <a:ext cx="5029200" cy="141732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1356848" y="1143000"/>
            <a:ext cx="73152" cy="1417320"/>
          </a:xfrm>
          <a:prstGeom prst="rect">
            <a:avLst/>
          </a:prstGeom>
          <a:solidFill>
            <a:srgbClr val="2F5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565392" y="1280160"/>
            <a:ext cx="4709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700" b="1">
                <a:solidFill>
                  <a:srgbClr val="1F4E79"/>
                </a:solidFill>
                <a:latin typeface="Arial"/>
              </a:rPr>
              <a:t>سرمایه‌گذاری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65392" y="1709928"/>
            <a:ext cx="4709160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300">
                <a:solidFill>
                  <a:srgbClr val="232D37"/>
                </a:solidFill>
                <a:latin typeface="Arial"/>
              </a:rPr>
              <a:t>تخصیص درصدی از درآمد سالانه برای R&amp;D و جذب سرمایه‌گذاری از طریق همکاری‌های استراتژیک.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1143000"/>
            <a:ext cx="5029200" cy="141732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641848" y="1143000"/>
            <a:ext cx="73152" cy="1417320"/>
          </a:xfrm>
          <a:prstGeom prst="rect">
            <a:avLst/>
          </a:prstGeom>
          <a:solidFill>
            <a:srgbClr val="2C7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0392" y="1280160"/>
            <a:ext cx="4709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700" b="1">
                <a:solidFill>
                  <a:srgbClr val="1F4E79"/>
                </a:solidFill>
                <a:latin typeface="Arial"/>
              </a:rPr>
              <a:t>حمایت مالی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0392" y="1709928"/>
            <a:ext cx="4709160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300">
                <a:solidFill>
                  <a:srgbClr val="232D37"/>
                </a:solidFill>
                <a:latin typeface="Arial"/>
              </a:rPr>
              <a:t>دریافت کمک‌های مالی و تسهیلات دولتی برای پروژه‌های نوآورانه.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0" y="2788920"/>
            <a:ext cx="5029200" cy="160020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11356848" y="2788920"/>
            <a:ext cx="73152" cy="16002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65392" y="2926079"/>
            <a:ext cx="4709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700" b="1">
                <a:solidFill>
                  <a:srgbClr val="1F4E79"/>
                </a:solidFill>
                <a:latin typeface="Arial"/>
              </a:rPr>
              <a:t>دانش و نیروی متخصص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65392" y="3355848"/>
            <a:ext cx="4709160" cy="886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300" dirty="0">
                <a:solidFill>
                  <a:srgbClr val="232D37"/>
                </a:solidFill>
                <a:latin typeface="Arial"/>
              </a:rPr>
              <a:t>ایجاد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آزمایشگاه‌های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تحقیقاتی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مشترک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با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دانشگاه‌های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داخلی</a:t>
            </a:r>
            <a:r>
              <a:rPr sz="1300" dirty="0">
                <a:solidFill>
                  <a:srgbClr val="232D37"/>
                </a:solidFill>
                <a:latin typeface="Arial"/>
              </a:rPr>
              <a:t> و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بین‌المللی</a:t>
            </a:r>
            <a:r>
              <a:rPr sz="1300" dirty="0">
                <a:solidFill>
                  <a:srgbClr val="232D37"/>
                </a:solidFill>
                <a:latin typeface="Arial"/>
              </a:rPr>
              <a:t>؛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استخدام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متخصصان</a:t>
            </a:r>
            <a:r>
              <a:rPr sz="1300" dirty="0">
                <a:solidFill>
                  <a:srgbClr val="232D37"/>
                </a:solidFill>
                <a:latin typeface="Arial"/>
              </a:rPr>
              <a:t> و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محققان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متالورژی</a:t>
            </a:r>
            <a:r>
              <a:rPr sz="1300" dirty="0">
                <a:solidFill>
                  <a:srgbClr val="232D37"/>
                </a:solidFill>
                <a:latin typeface="Arial"/>
              </a:rPr>
              <a:t> و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مهندسی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مواد</a:t>
            </a:r>
            <a:r>
              <a:rPr sz="1300" dirty="0">
                <a:solidFill>
                  <a:srgbClr val="232D37"/>
                </a:solidFill>
                <a:latin typeface="Arial"/>
              </a:rPr>
              <a:t>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788920"/>
            <a:ext cx="5029200" cy="160020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641848" y="2788920"/>
            <a:ext cx="73152" cy="1600200"/>
          </a:xfrm>
          <a:prstGeom prst="rect">
            <a:avLst/>
          </a:prstGeom>
          <a:solidFill>
            <a:srgbClr val="2F5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50392" y="2926079"/>
            <a:ext cx="4709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700" b="1">
                <a:solidFill>
                  <a:srgbClr val="1F4E79"/>
                </a:solidFill>
                <a:latin typeface="Arial"/>
              </a:rPr>
              <a:t>پروژه‌های مشترک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0392" y="3355848"/>
            <a:ext cx="4709160" cy="886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300">
                <a:solidFill>
                  <a:srgbClr val="232D37"/>
                </a:solidFill>
                <a:latin typeface="Arial"/>
              </a:rPr>
              <a:t>اجرای پروژه‌های تحقیقاتی با مشارکت دانشجویان و استادان دانشگاهی.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0" y="4617720"/>
            <a:ext cx="5029200" cy="105156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11356848" y="4617720"/>
            <a:ext cx="73152" cy="1051560"/>
          </a:xfrm>
          <a:prstGeom prst="rect">
            <a:avLst/>
          </a:prstGeom>
          <a:solidFill>
            <a:srgbClr val="2C7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565392" y="4754880"/>
            <a:ext cx="4709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700" b="1">
                <a:solidFill>
                  <a:srgbClr val="1F4E79"/>
                </a:solidFill>
                <a:latin typeface="Arial"/>
              </a:rPr>
              <a:t>بازیافت و فناوری سبز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65392" y="5184648"/>
            <a:ext cx="4709160" cy="3383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300">
                <a:solidFill>
                  <a:srgbClr val="232D37"/>
                </a:solidFill>
                <a:latin typeface="Arial"/>
              </a:rPr>
              <a:t>کاهش ضایعات فلزی، کاهش آلاینده‌های صنعتی و استفاده از انرژی‌های تجدیدپذیر.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85800" y="4617720"/>
            <a:ext cx="5029200" cy="105156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5641848" y="4617720"/>
            <a:ext cx="73152" cy="1051560"/>
          </a:xfrm>
          <a:prstGeom prst="rect">
            <a:avLst/>
          </a:prstGeom>
          <a:solidFill>
            <a:srgbClr val="2F5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50392" y="4754880"/>
            <a:ext cx="4709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700" b="1">
                <a:solidFill>
                  <a:srgbClr val="1F4E79"/>
                </a:solidFill>
                <a:latin typeface="Arial"/>
              </a:rPr>
              <a:t>بهره‌وری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0392" y="5184648"/>
            <a:ext cx="4709160" cy="3383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300">
                <a:solidFill>
                  <a:srgbClr val="232D37"/>
                </a:solidFill>
                <a:latin typeface="Arial"/>
              </a:rPr>
              <a:t>کاهش هزینه‌های مواد اولیه و افزایش بهره‌وری از طریق بازیافت و نوآوری.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2920" y="6565392"/>
            <a:ext cx="11155680" cy="18288"/>
          </a:xfrm>
          <a:prstGeom prst="rect">
            <a:avLst/>
          </a:prstGeom>
          <a:solidFill>
            <a:srgbClr val="D7DF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548640" y="6601968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A6978"/>
                </a:solidFill>
                <a:latin typeface="Arial"/>
              </a:rPr>
              <a:t>پایتخت فولاد | برنامه توسعه و تحقیق و توسعه     6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96" y="1230014"/>
            <a:ext cx="933491" cy="89582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724" y="5776874"/>
            <a:ext cx="4831872" cy="806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735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6184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64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400" b="1">
                <a:solidFill>
                  <a:srgbClr val="FFFFFF"/>
                </a:solidFill>
                <a:latin typeface="Arial"/>
              </a:rPr>
              <a:t>نتیجه‌گیری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234440"/>
            <a:ext cx="10698480" cy="220201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 rtl="1">
              <a:lnSpc>
                <a:spcPct val="105000"/>
              </a:lnSpc>
              <a:spcAft>
                <a:spcPts val="1000"/>
              </a:spcAft>
            </a:pPr>
            <a:r>
              <a:rPr sz="1800" dirty="0">
                <a:solidFill>
                  <a:srgbClr val="232D37"/>
                </a:solidFill>
                <a:latin typeface="Arial"/>
              </a:rPr>
              <a:t>•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فابریکه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ذوب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آهن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پایتخت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فولاد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با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هدف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رشد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اقتصادی</a:t>
            </a:r>
            <a:r>
              <a:rPr sz="1800" dirty="0">
                <a:solidFill>
                  <a:srgbClr val="232D37"/>
                </a:solidFill>
                <a:latin typeface="Arial"/>
              </a:rPr>
              <a:t>، </a:t>
            </a:r>
            <a:r>
              <a:rPr sz="1800" dirty="0" err="1" smtClean="0">
                <a:solidFill>
                  <a:srgbClr val="232D37"/>
                </a:solidFill>
                <a:latin typeface="Arial"/>
              </a:rPr>
              <a:t>اشتغال</a:t>
            </a:r>
            <a:r>
              <a:rPr sz="1800" dirty="0" smtClean="0">
                <a:solidFill>
                  <a:srgbClr val="232D37"/>
                </a:solidFill>
                <a:latin typeface="Arial"/>
              </a:rPr>
              <a:t>‌</a:t>
            </a:r>
            <a:r>
              <a:rPr lang="en-US" sz="1800" dirty="0" smtClean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 smtClean="0">
                <a:solidFill>
                  <a:srgbClr val="232D37"/>
                </a:solidFill>
                <a:latin typeface="Arial"/>
              </a:rPr>
              <a:t>زایی</a:t>
            </a:r>
            <a:r>
              <a:rPr sz="1800" dirty="0" smtClean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>
                <a:solidFill>
                  <a:srgbClr val="232D37"/>
                </a:solidFill>
                <a:latin typeface="Arial"/>
              </a:rPr>
              <a:t>و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توسعه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پایدار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در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افغانستان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تأسیس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شده</a:t>
            </a:r>
            <a:r>
              <a:rPr sz="1800" dirty="0">
                <a:solidFill>
                  <a:srgbClr val="232D37"/>
                </a:solidFill>
                <a:latin typeface="Arial"/>
              </a:rPr>
              <a:t> و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در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مسیر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تبدیل‌شدن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به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یک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زون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صنعتی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مهم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کشور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قرار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دارد</a:t>
            </a:r>
            <a:r>
              <a:rPr sz="1800" dirty="0">
                <a:solidFill>
                  <a:srgbClr val="232D37"/>
                </a:solidFill>
                <a:latin typeface="Arial"/>
              </a:rPr>
              <a:t>.</a:t>
            </a:r>
          </a:p>
          <a:p>
            <a:pPr algn="r" rtl="1">
              <a:lnSpc>
                <a:spcPct val="105000"/>
              </a:lnSpc>
              <a:spcAft>
                <a:spcPts val="1000"/>
              </a:spcAft>
            </a:pPr>
            <a:r>
              <a:rPr sz="1800" dirty="0">
                <a:solidFill>
                  <a:srgbClr val="232D37"/>
                </a:solidFill>
                <a:latin typeface="Arial"/>
              </a:rPr>
              <a:t>•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بخش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تحقیق</a:t>
            </a:r>
            <a:r>
              <a:rPr sz="1800" dirty="0">
                <a:solidFill>
                  <a:srgbClr val="232D37"/>
                </a:solidFill>
                <a:latin typeface="Arial"/>
              </a:rPr>
              <a:t> و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توسعه</a:t>
            </a:r>
            <a:r>
              <a:rPr sz="1800" dirty="0">
                <a:solidFill>
                  <a:srgbClr val="232D37"/>
                </a:solidFill>
                <a:latin typeface="Arial"/>
              </a:rPr>
              <a:t> «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پایتخت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فولاد</a:t>
            </a:r>
            <a:r>
              <a:rPr sz="1800" dirty="0">
                <a:solidFill>
                  <a:srgbClr val="232D37"/>
                </a:solidFill>
                <a:latin typeface="Arial"/>
              </a:rPr>
              <a:t>»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به‌عنوان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موتور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محرک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نوآوری</a:t>
            </a:r>
            <a:r>
              <a:rPr sz="1800" dirty="0">
                <a:solidFill>
                  <a:srgbClr val="232D37"/>
                </a:solidFill>
                <a:latin typeface="Arial"/>
              </a:rPr>
              <a:t> و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پیشرفت</a:t>
            </a:r>
            <a:r>
              <a:rPr sz="1800" dirty="0">
                <a:solidFill>
                  <a:srgbClr val="232D37"/>
                </a:solidFill>
                <a:latin typeface="Arial"/>
              </a:rPr>
              <a:t>،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نقش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کلیدی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در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افزایش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بهره‌وری</a:t>
            </a:r>
            <a:r>
              <a:rPr sz="1800" dirty="0">
                <a:solidFill>
                  <a:srgbClr val="232D37"/>
                </a:solidFill>
                <a:latin typeface="Arial"/>
              </a:rPr>
              <a:t>،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کاهش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هزینه‌ها</a:t>
            </a:r>
            <a:r>
              <a:rPr sz="1800" dirty="0">
                <a:solidFill>
                  <a:srgbClr val="232D37"/>
                </a:solidFill>
                <a:latin typeface="Arial"/>
              </a:rPr>
              <a:t>،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ارتقای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کیفیت</a:t>
            </a:r>
            <a:r>
              <a:rPr sz="1800" dirty="0">
                <a:solidFill>
                  <a:srgbClr val="232D37"/>
                </a:solidFill>
                <a:latin typeface="Arial"/>
              </a:rPr>
              <a:t> و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رشد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پایدار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شرکت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خواهد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داشت</a:t>
            </a:r>
            <a:r>
              <a:rPr sz="1800" dirty="0">
                <a:solidFill>
                  <a:srgbClr val="232D37"/>
                </a:solidFill>
                <a:latin typeface="Arial"/>
              </a:rPr>
              <a:t>.</a:t>
            </a:r>
          </a:p>
          <a:p>
            <a:pPr algn="r" rtl="1">
              <a:lnSpc>
                <a:spcPct val="105000"/>
              </a:lnSpc>
              <a:spcAft>
                <a:spcPts val="1000"/>
              </a:spcAft>
            </a:pPr>
            <a:r>
              <a:rPr sz="1800" dirty="0">
                <a:solidFill>
                  <a:srgbClr val="232D37"/>
                </a:solidFill>
                <a:latin typeface="Arial"/>
              </a:rPr>
              <a:t>•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سرمایه‌گذاری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در</a:t>
            </a:r>
            <a:r>
              <a:rPr sz="1800" dirty="0">
                <a:solidFill>
                  <a:srgbClr val="232D37"/>
                </a:solidFill>
                <a:latin typeface="Arial"/>
              </a:rPr>
              <a:t> R&amp;D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ضمن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بهبود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کیفیت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محصولات</a:t>
            </a:r>
            <a:r>
              <a:rPr sz="1800" dirty="0">
                <a:solidFill>
                  <a:srgbClr val="232D37"/>
                </a:solidFill>
                <a:latin typeface="Arial"/>
              </a:rPr>
              <a:t>،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امکان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ورود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به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بازارهای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بین‌المللی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را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فراهم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می‌کند</a:t>
            </a:r>
            <a:r>
              <a:rPr sz="1800" dirty="0">
                <a:solidFill>
                  <a:srgbClr val="232D37"/>
                </a:solidFill>
                <a:latin typeface="Arial"/>
              </a:rPr>
              <a:t>.</a:t>
            </a:r>
          </a:p>
          <a:p>
            <a:pPr algn="r" rtl="1">
              <a:lnSpc>
                <a:spcPct val="105000"/>
              </a:lnSpc>
              <a:spcAft>
                <a:spcPts val="1000"/>
              </a:spcAft>
            </a:pPr>
            <a:r>
              <a:rPr sz="1800" dirty="0">
                <a:solidFill>
                  <a:srgbClr val="232D37"/>
                </a:solidFill>
                <a:latin typeface="Arial"/>
              </a:rPr>
              <a:t>•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با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تمرکز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بر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تحقیق</a:t>
            </a:r>
            <a:r>
              <a:rPr sz="1800" dirty="0">
                <a:solidFill>
                  <a:srgbClr val="232D37"/>
                </a:solidFill>
                <a:latin typeface="Arial"/>
              </a:rPr>
              <a:t> و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توسعه</a:t>
            </a:r>
            <a:r>
              <a:rPr sz="1800" dirty="0">
                <a:solidFill>
                  <a:srgbClr val="232D37"/>
                </a:solidFill>
                <a:latin typeface="Arial"/>
              </a:rPr>
              <a:t>، «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پایتخت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فولاد</a:t>
            </a:r>
            <a:r>
              <a:rPr sz="1800" dirty="0">
                <a:solidFill>
                  <a:srgbClr val="232D37"/>
                </a:solidFill>
                <a:latin typeface="Arial"/>
              </a:rPr>
              <a:t>»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می‌تواند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به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یکی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از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پیشروان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صنعت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فولاد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در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منطقه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تبدیل</a:t>
            </a:r>
            <a:r>
              <a:rPr sz="1800" dirty="0">
                <a:solidFill>
                  <a:srgbClr val="232D37"/>
                </a:solidFill>
                <a:latin typeface="Arial"/>
              </a:rPr>
              <a:t> </a:t>
            </a:r>
            <a:r>
              <a:rPr sz="1800" dirty="0" err="1">
                <a:solidFill>
                  <a:srgbClr val="232D37"/>
                </a:solidFill>
                <a:latin typeface="Arial"/>
              </a:rPr>
              <a:t>شود</a:t>
            </a:r>
            <a:r>
              <a:rPr sz="1800" dirty="0">
                <a:solidFill>
                  <a:srgbClr val="232D37"/>
                </a:solidFill>
                <a:latin typeface="Arial"/>
              </a:rPr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828800" y="5257800"/>
            <a:ext cx="8503920" cy="82296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10259568" y="5257800"/>
            <a:ext cx="73152" cy="82296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993392" y="5394960"/>
            <a:ext cx="81838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700" b="1">
                <a:solidFill>
                  <a:srgbClr val="1F4E79"/>
                </a:solidFill>
                <a:latin typeface="Arial"/>
              </a:rPr>
              <a:t>پیام کلیدی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93392" y="5824728"/>
            <a:ext cx="818388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300" dirty="0" err="1">
                <a:solidFill>
                  <a:srgbClr val="232D37"/>
                </a:solidFill>
                <a:latin typeface="Arial"/>
              </a:rPr>
              <a:t>نوآوری</a:t>
            </a:r>
            <a:r>
              <a:rPr sz="1300" dirty="0">
                <a:solidFill>
                  <a:srgbClr val="232D37"/>
                </a:solidFill>
                <a:latin typeface="Arial"/>
              </a:rPr>
              <a:t> +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کیفیت</a:t>
            </a:r>
            <a:r>
              <a:rPr sz="1300" dirty="0">
                <a:solidFill>
                  <a:srgbClr val="232D37"/>
                </a:solidFill>
                <a:latin typeface="Arial"/>
              </a:rPr>
              <a:t> + </a:t>
            </a:r>
            <a:r>
              <a:rPr sz="1300" dirty="0" err="1" smtClean="0">
                <a:solidFill>
                  <a:srgbClr val="232D37"/>
                </a:solidFill>
                <a:latin typeface="Arial"/>
              </a:rPr>
              <a:t>بهره</a:t>
            </a:r>
            <a:r>
              <a:rPr lang="prs-AF" sz="1300" dirty="0" smtClean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smtClean="0">
                <a:solidFill>
                  <a:srgbClr val="232D37"/>
                </a:solidFill>
                <a:latin typeface="Arial"/>
              </a:rPr>
              <a:t>‌</a:t>
            </a:r>
            <a:r>
              <a:rPr sz="1300" dirty="0" err="1" smtClean="0">
                <a:solidFill>
                  <a:srgbClr val="232D37"/>
                </a:solidFill>
                <a:latin typeface="Arial"/>
              </a:rPr>
              <a:t>وری</a:t>
            </a:r>
            <a:r>
              <a:rPr sz="1300" dirty="0" smtClean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>
                <a:solidFill>
                  <a:srgbClr val="232D37"/>
                </a:solidFill>
                <a:latin typeface="Arial"/>
              </a:rPr>
              <a:t>+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فناوری</a:t>
            </a:r>
            <a:r>
              <a:rPr sz="1300" dirty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سبز</a:t>
            </a:r>
            <a:r>
              <a:rPr sz="1300" dirty="0">
                <a:solidFill>
                  <a:srgbClr val="232D37"/>
                </a:solidFill>
                <a:latin typeface="Arial"/>
              </a:rPr>
              <a:t> = </a:t>
            </a:r>
            <a:r>
              <a:rPr sz="1300" dirty="0" err="1" smtClean="0">
                <a:solidFill>
                  <a:srgbClr val="232D37"/>
                </a:solidFill>
                <a:latin typeface="Arial"/>
              </a:rPr>
              <a:t>رقابت</a:t>
            </a:r>
            <a:r>
              <a:rPr lang="prs-AF" sz="1300" dirty="0" smtClean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smtClean="0">
                <a:solidFill>
                  <a:srgbClr val="232D37"/>
                </a:solidFill>
                <a:latin typeface="Arial"/>
              </a:rPr>
              <a:t>‌</a:t>
            </a:r>
            <a:r>
              <a:rPr sz="1300" dirty="0" err="1" smtClean="0">
                <a:solidFill>
                  <a:srgbClr val="232D37"/>
                </a:solidFill>
                <a:latin typeface="Arial"/>
              </a:rPr>
              <a:t>پذیری</a:t>
            </a:r>
            <a:r>
              <a:rPr sz="1300" dirty="0" smtClean="0">
                <a:solidFill>
                  <a:srgbClr val="232D37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32D37"/>
                </a:solidFill>
                <a:latin typeface="Arial"/>
              </a:rPr>
              <a:t>پایدار</a:t>
            </a:r>
            <a:endParaRPr sz="1300" dirty="0">
              <a:solidFill>
                <a:srgbClr val="232D37"/>
              </a:solidFill>
              <a:latin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02920" y="6565392"/>
            <a:ext cx="11155680" cy="18288"/>
          </a:xfrm>
          <a:prstGeom prst="rect">
            <a:avLst/>
          </a:prstGeom>
          <a:solidFill>
            <a:srgbClr val="D7DF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48640" y="6601968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A6978"/>
                </a:solidFill>
                <a:latin typeface="Arial"/>
              </a:rPr>
              <a:t>پایتخت فولاد | برنامه توسعه و تحقیق و توسعه     7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21" y="1090494"/>
            <a:ext cx="957767" cy="91911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175" y="5257800"/>
            <a:ext cx="5089890" cy="849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34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64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400" b="1">
                <a:solidFill>
                  <a:srgbClr val="FFFFFF"/>
                </a:solidFill>
                <a:latin typeface="Arial"/>
              </a:rPr>
              <a:t>جواز تشبث / Business License</a:t>
            </a:r>
          </a:p>
        </p:txBody>
      </p:sp>
      <p:pic>
        <p:nvPicPr>
          <p:cNvPr id="5" name="Picture 4" descr="D9787BE5-F117-4F46-88B1-50E689AA0BC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960120"/>
            <a:ext cx="11155680" cy="553212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02920" y="6565392"/>
            <a:ext cx="11155680" cy="18288"/>
          </a:xfrm>
          <a:prstGeom prst="rect">
            <a:avLst/>
          </a:prstGeom>
          <a:solidFill>
            <a:srgbClr val="D7DF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48640" y="6601968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A6978"/>
                </a:solidFill>
                <a:latin typeface="Arial"/>
              </a:rPr>
              <a:t>پایتخت فولاد | برنامه توسعه و تحقیق و توسعه     8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9" y="822959"/>
            <a:ext cx="1443290" cy="138504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819" y="5795162"/>
            <a:ext cx="4831872" cy="806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89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1444</Words>
  <Application>Microsoft Office PowerPoint</Application>
  <PresentationFormat>Widescreen</PresentationFormat>
  <Paragraphs>194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Noto Sans Arabic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DELL</cp:lastModifiedBy>
  <cp:revision>13</cp:revision>
  <dcterms:created xsi:type="dcterms:W3CDTF">2013-01-27T09:14:16Z</dcterms:created>
  <dcterms:modified xsi:type="dcterms:W3CDTF">2026-08-23T12:15:10Z</dcterms:modified>
  <cp:category/>
</cp:coreProperties>
</file>